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0"/>
  </p:notesMasterIdLst>
  <p:handoutMasterIdLst>
    <p:handoutMasterId r:id="rId11"/>
  </p:handoutMasterIdLst>
  <p:sldIdLst>
    <p:sldId id="256" r:id="rId2"/>
    <p:sldId id="279" r:id="rId3"/>
    <p:sldId id="282" r:id="rId4"/>
    <p:sldId id="283" r:id="rId5"/>
    <p:sldId id="281" r:id="rId6"/>
    <p:sldId id="284" r:id="rId7"/>
    <p:sldId id="285" r:id="rId8"/>
    <p:sldId id="272" r:id="rId9"/>
  </p:sldIdLst>
  <p:sldSz cx="12192000" cy="9144000"/>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42" userDrawn="1">
          <p15:clr>
            <a:srgbClr val="A4A3A4"/>
          </p15:clr>
        </p15:guide>
        <p15:guide id="2" pos="3128" userDrawn="1">
          <p15:clr>
            <a:srgbClr val="A4A3A4"/>
          </p15:clr>
        </p15:guide>
        <p15:guide id="3" pos="3127" userDrawn="1">
          <p15:clr>
            <a:srgbClr val="A4A3A4"/>
          </p15:clr>
        </p15:guide>
        <p15:guide id="4" orient="horz" pos="3110">
          <p15:clr>
            <a:srgbClr val="A4A3A4"/>
          </p15:clr>
        </p15:guide>
        <p15:guide id="5"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S985" initials="W"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FFFFCC"/>
    <a:srgbClr val="FFFF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416" y="84"/>
      </p:cViewPr>
      <p:guideLst>
        <p:guide orient="horz" pos="288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9" d="100"/>
          <a:sy n="69" d="100"/>
        </p:scale>
        <p:origin x="-3318" y="-96"/>
      </p:cViewPr>
      <p:guideLst>
        <p:guide orient="horz" pos="2142"/>
        <p:guide pos="3128"/>
        <p:guide pos="3127"/>
        <p:guide orient="horz" pos="3110"/>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474"/>
          </a:xfrm>
          <a:prstGeom prst="rect">
            <a:avLst/>
          </a:prstGeom>
        </p:spPr>
        <p:txBody>
          <a:bodyPr vert="horz" lIns="91445" tIns="45722" rIns="91445" bIns="457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5" y="0"/>
            <a:ext cx="2918831" cy="493474"/>
          </a:xfrm>
          <a:prstGeom prst="rect">
            <a:avLst/>
          </a:prstGeom>
        </p:spPr>
        <p:txBody>
          <a:bodyPr vert="horz" lIns="91445" tIns="45722" rIns="91445" bIns="45722" rtlCol="0"/>
          <a:lstStyle>
            <a:lvl1pPr algn="r">
              <a:defRPr sz="1200"/>
            </a:lvl1pPr>
          </a:lstStyle>
          <a:p>
            <a:fld id="{8B84CA58-730C-4716-BD5C-F63A381ECDCB}" type="datetimeFigureOut">
              <a:rPr kumimoji="1" lang="ja-JP" altLang="en-US" smtClean="0"/>
              <a:pPr/>
              <a:t>2023/11/8</a:t>
            </a:fld>
            <a:endParaRPr kumimoji="1" lang="ja-JP" altLang="en-US"/>
          </a:p>
        </p:txBody>
      </p:sp>
      <p:sp>
        <p:nvSpPr>
          <p:cNvPr id="4" name="フッター プレースホルダー 3"/>
          <p:cNvSpPr>
            <a:spLocks noGrp="1"/>
          </p:cNvSpPr>
          <p:nvPr>
            <p:ph type="ftr" sz="quarter" idx="2"/>
          </p:nvPr>
        </p:nvSpPr>
        <p:spPr>
          <a:xfrm>
            <a:off x="1" y="9374301"/>
            <a:ext cx="2918831" cy="493474"/>
          </a:xfrm>
          <a:prstGeom prst="rect">
            <a:avLst/>
          </a:prstGeom>
        </p:spPr>
        <p:txBody>
          <a:bodyPr vert="horz" lIns="91445" tIns="45722" rIns="91445" bIns="457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5" y="9374301"/>
            <a:ext cx="2918831" cy="493474"/>
          </a:xfrm>
          <a:prstGeom prst="rect">
            <a:avLst/>
          </a:prstGeom>
        </p:spPr>
        <p:txBody>
          <a:bodyPr vert="horz" lIns="91445" tIns="45722" rIns="91445" bIns="45722" rtlCol="0" anchor="b"/>
          <a:lstStyle>
            <a:lvl1pPr algn="r">
              <a:defRPr sz="1200"/>
            </a:lvl1pPr>
          </a:lstStyle>
          <a:p>
            <a:fld id="{85E287D8-0FDE-4E9B-987F-F87B85F6D919}" type="slidenum">
              <a:rPr kumimoji="1" lang="ja-JP" altLang="en-US" smtClean="0"/>
              <a:pPr/>
              <a:t>‹#›</a:t>
            </a:fld>
            <a:endParaRPr kumimoji="1" lang="ja-JP" altLang="en-US"/>
          </a:p>
        </p:txBody>
      </p:sp>
    </p:spTree>
    <p:extLst>
      <p:ext uri="{BB962C8B-B14F-4D97-AF65-F5344CB8AC3E}">
        <p14:creationId xmlns:p14="http://schemas.microsoft.com/office/powerpoint/2010/main" val="3238445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474"/>
          </a:xfrm>
          <a:prstGeom prst="rect">
            <a:avLst/>
          </a:prstGeom>
        </p:spPr>
        <p:txBody>
          <a:bodyPr vert="horz" lIns="91445" tIns="45722" rIns="91445" bIns="457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1" cy="493474"/>
          </a:xfrm>
          <a:prstGeom prst="rect">
            <a:avLst/>
          </a:prstGeom>
        </p:spPr>
        <p:txBody>
          <a:bodyPr vert="horz" lIns="91445" tIns="45722" rIns="91445" bIns="45722" rtlCol="0"/>
          <a:lstStyle>
            <a:lvl1pPr algn="r">
              <a:defRPr sz="1200"/>
            </a:lvl1pPr>
          </a:lstStyle>
          <a:p>
            <a:fld id="{411C3E0C-4A0F-41C3-B4A6-236AF87504D0}" type="datetimeFigureOut">
              <a:rPr kumimoji="1" lang="ja-JP" altLang="en-US" smtClean="0"/>
              <a:pPr/>
              <a:t>2023/11/8</a:t>
            </a:fld>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3638"/>
          </a:xfrm>
          <a:prstGeom prst="rect">
            <a:avLst/>
          </a:prstGeom>
          <a:noFill/>
          <a:ln w="12700">
            <a:solidFill>
              <a:prstClr val="black"/>
            </a:solidFill>
          </a:ln>
        </p:spPr>
        <p:txBody>
          <a:bodyPr vert="horz" lIns="91445" tIns="45722" rIns="91445" bIns="45722" rtlCol="0" anchor="ctr"/>
          <a:lstStyle/>
          <a:p>
            <a:endParaRPr lang="ja-JP" altLang="en-US"/>
          </a:p>
        </p:txBody>
      </p:sp>
      <p:sp>
        <p:nvSpPr>
          <p:cNvPr id="5" name="ノート プレースホルダー 4"/>
          <p:cNvSpPr>
            <a:spLocks noGrp="1"/>
          </p:cNvSpPr>
          <p:nvPr>
            <p:ph type="body" sz="quarter" idx="3"/>
          </p:nvPr>
        </p:nvSpPr>
        <p:spPr>
          <a:xfrm>
            <a:off x="673577" y="4688006"/>
            <a:ext cx="5388610" cy="4441270"/>
          </a:xfrm>
          <a:prstGeom prst="rect">
            <a:avLst/>
          </a:prstGeom>
        </p:spPr>
        <p:txBody>
          <a:bodyPr vert="horz" lIns="91445" tIns="45722" rIns="91445" bIns="4572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4301"/>
            <a:ext cx="2918831" cy="493474"/>
          </a:xfrm>
          <a:prstGeom prst="rect">
            <a:avLst/>
          </a:prstGeom>
        </p:spPr>
        <p:txBody>
          <a:bodyPr vert="horz" lIns="91445" tIns="45722" rIns="91445" bIns="457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4301"/>
            <a:ext cx="2918831" cy="493474"/>
          </a:xfrm>
          <a:prstGeom prst="rect">
            <a:avLst/>
          </a:prstGeom>
        </p:spPr>
        <p:txBody>
          <a:bodyPr vert="horz" lIns="91445" tIns="45722" rIns="91445" bIns="45722" rtlCol="0" anchor="b"/>
          <a:lstStyle>
            <a:lvl1pPr algn="r">
              <a:defRPr sz="1200"/>
            </a:lvl1pPr>
          </a:lstStyle>
          <a:p>
            <a:fld id="{C18210E4-6E51-4C85-94C7-B0031FFA9D91}" type="slidenum">
              <a:rPr kumimoji="1" lang="ja-JP" altLang="en-US" smtClean="0"/>
              <a:pPr/>
              <a:t>‹#›</a:t>
            </a:fld>
            <a:endParaRPr kumimoji="1" lang="ja-JP" altLang="en-US"/>
          </a:p>
        </p:txBody>
      </p:sp>
    </p:spTree>
    <p:extLst>
      <p:ext uri="{BB962C8B-B14F-4D97-AF65-F5344CB8AC3E}">
        <p14:creationId xmlns:p14="http://schemas.microsoft.com/office/powerpoint/2010/main" val="34441840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18210E4-6E51-4C85-94C7-B0031FFA9D91}" type="slidenum">
              <a:rPr kumimoji="1" lang="ja-JP" altLang="en-US" smtClean="0"/>
              <a:pPr/>
              <a:t>4</a:t>
            </a:fld>
            <a:endParaRPr kumimoji="1" lang="ja-JP" altLang="en-US"/>
          </a:p>
        </p:txBody>
      </p:sp>
    </p:spTree>
    <p:extLst>
      <p:ext uri="{BB962C8B-B14F-4D97-AF65-F5344CB8AC3E}">
        <p14:creationId xmlns:p14="http://schemas.microsoft.com/office/powerpoint/2010/main" val="4294828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18210E4-6E51-4C85-94C7-B0031FFA9D91}" type="slidenum">
              <a:rPr kumimoji="1" lang="ja-JP" altLang="en-US" smtClean="0"/>
              <a:pPr/>
              <a:t>6</a:t>
            </a:fld>
            <a:endParaRPr kumimoji="1" lang="ja-JP" altLang="en-US"/>
          </a:p>
        </p:txBody>
      </p:sp>
    </p:spTree>
    <p:extLst>
      <p:ext uri="{BB962C8B-B14F-4D97-AF65-F5344CB8AC3E}">
        <p14:creationId xmlns:p14="http://schemas.microsoft.com/office/powerpoint/2010/main" val="328279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18210E4-6E51-4C85-94C7-B0031FFA9D91}" type="slidenum">
              <a:rPr kumimoji="1" lang="ja-JP" altLang="en-US" smtClean="0"/>
              <a:pPr/>
              <a:t>7</a:t>
            </a:fld>
            <a:endParaRPr kumimoji="1" lang="ja-JP" altLang="en-US"/>
          </a:p>
        </p:txBody>
      </p:sp>
    </p:spTree>
    <p:extLst>
      <p:ext uri="{BB962C8B-B14F-4D97-AF65-F5344CB8AC3E}">
        <p14:creationId xmlns:p14="http://schemas.microsoft.com/office/powerpoint/2010/main" val="19113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496484"/>
            <a:ext cx="9144000" cy="3183467"/>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4802717"/>
            <a:ext cx="9144000" cy="220768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3B5B602-523F-4CB3-8ABD-EE9E3A2EE571}" type="datetime1">
              <a:rPr kumimoji="1" lang="ja-JP" altLang="en-US" smtClean="0"/>
              <a:t>2023/11/8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5850E8-CEA9-48A7-9E0F-B27A19105092}" type="slidenum">
              <a:rPr kumimoji="1" lang="ja-JP" altLang="en-US" smtClean="0"/>
              <a:pPr/>
              <a:t>‹#›</a:t>
            </a:fld>
            <a:endParaRPr kumimoji="1" lang="ja-JP" altLang="en-US"/>
          </a:p>
        </p:txBody>
      </p:sp>
    </p:spTree>
    <p:extLst>
      <p:ext uri="{BB962C8B-B14F-4D97-AF65-F5344CB8AC3E}">
        <p14:creationId xmlns:p14="http://schemas.microsoft.com/office/powerpoint/2010/main" val="216353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9F05F9A-4A6F-4EE8-BCF1-6585B541AAA8}" type="datetime1">
              <a:rPr kumimoji="1" lang="ja-JP" altLang="en-US" smtClean="0"/>
              <a:t>2023/11/8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5850E8-CEA9-48A7-9E0F-B27A19105092}" type="slidenum">
              <a:rPr kumimoji="1" lang="ja-JP" altLang="en-US" smtClean="0"/>
              <a:pPr/>
              <a:t>‹#›</a:t>
            </a:fld>
            <a:endParaRPr kumimoji="1" lang="ja-JP" altLang="en-US"/>
          </a:p>
        </p:txBody>
      </p:sp>
    </p:spTree>
    <p:extLst>
      <p:ext uri="{BB962C8B-B14F-4D97-AF65-F5344CB8AC3E}">
        <p14:creationId xmlns:p14="http://schemas.microsoft.com/office/powerpoint/2010/main" val="3523798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486834"/>
            <a:ext cx="2628900" cy="7749117"/>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486834"/>
            <a:ext cx="7734300" cy="7749117"/>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517E630-070A-4197-8634-EE524225563C}" type="datetime1">
              <a:rPr kumimoji="1" lang="ja-JP" altLang="en-US" smtClean="0"/>
              <a:t>2023/11/8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5850E8-CEA9-48A7-9E0F-B27A19105092}" type="slidenum">
              <a:rPr kumimoji="1" lang="ja-JP" altLang="en-US" smtClean="0"/>
              <a:pPr/>
              <a:t>‹#›</a:t>
            </a:fld>
            <a:endParaRPr kumimoji="1" lang="ja-JP" altLang="en-US"/>
          </a:p>
        </p:txBody>
      </p:sp>
    </p:spTree>
    <p:extLst>
      <p:ext uri="{BB962C8B-B14F-4D97-AF65-F5344CB8AC3E}">
        <p14:creationId xmlns:p14="http://schemas.microsoft.com/office/powerpoint/2010/main" val="65758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589D19B-3834-4540-A42B-6222FB3C9ACD}" type="datetime1">
              <a:rPr kumimoji="1" lang="ja-JP" altLang="en-US" smtClean="0"/>
              <a:t>2023/11/8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5850E8-CEA9-48A7-9E0F-B27A19105092}" type="slidenum">
              <a:rPr kumimoji="1" lang="ja-JP" altLang="en-US" smtClean="0"/>
              <a:pPr/>
              <a:t>‹#›</a:t>
            </a:fld>
            <a:endParaRPr kumimoji="1" lang="ja-JP" altLang="en-US"/>
          </a:p>
        </p:txBody>
      </p:sp>
    </p:spTree>
    <p:extLst>
      <p:ext uri="{BB962C8B-B14F-4D97-AF65-F5344CB8AC3E}">
        <p14:creationId xmlns:p14="http://schemas.microsoft.com/office/powerpoint/2010/main" val="623016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2279652"/>
            <a:ext cx="10515600" cy="3803649"/>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6119285"/>
            <a:ext cx="10515600" cy="200024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4EBE304-541E-49FD-BC78-C3CF77682E87}" type="datetime1">
              <a:rPr kumimoji="1" lang="ja-JP" altLang="en-US" smtClean="0"/>
              <a:t>2023/11/8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5850E8-CEA9-48A7-9E0F-B27A19105092}" type="slidenum">
              <a:rPr kumimoji="1" lang="ja-JP" altLang="en-US" smtClean="0"/>
              <a:pPr/>
              <a:t>‹#›</a:t>
            </a:fld>
            <a:endParaRPr kumimoji="1" lang="ja-JP" altLang="en-US"/>
          </a:p>
        </p:txBody>
      </p:sp>
    </p:spTree>
    <p:extLst>
      <p:ext uri="{BB962C8B-B14F-4D97-AF65-F5344CB8AC3E}">
        <p14:creationId xmlns:p14="http://schemas.microsoft.com/office/powerpoint/2010/main" val="195905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2434167"/>
            <a:ext cx="5181600" cy="58017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2434167"/>
            <a:ext cx="5181600" cy="58017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08346CA-E944-4713-8122-0C30AC9DBDA2}" type="datetime1">
              <a:rPr kumimoji="1" lang="ja-JP" altLang="en-US" smtClean="0"/>
              <a:t>2023/11/8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75850E8-CEA9-48A7-9E0F-B27A19105092}" type="slidenum">
              <a:rPr kumimoji="1" lang="ja-JP" altLang="en-US" smtClean="0"/>
              <a:pPr/>
              <a:t>‹#›</a:t>
            </a:fld>
            <a:endParaRPr kumimoji="1" lang="ja-JP" altLang="en-US"/>
          </a:p>
        </p:txBody>
      </p:sp>
    </p:spTree>
    <p:extLst>
      <p:ext uri="{BB962C8B-B14F-4D97-AF65-F5344CB8AC3E}">
        <p14:creationId xmlns:p14="http://schemas.microsoft.com/office/powerpoint/2010/main" val="1118533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86834"/>
            <a:ext cx="10515600" cy="1767417"/>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9" y="2241551"/>
            <a:ext cx="5157787"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9" y="3340100"/>
            <a:ext cx="5157787" cy="49127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2241551"/>
            <a:ext cx="5183188"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3340100"/>
            <a:ext cx="5183188" cy="49127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63F843A-D0B1-4CAF-8A17-26A4238F6DA7}" type="datetime1">
              <a:rPr kumimoji="1" lang="ja-JP" altLang="en-US" smtClean="0"/>
              <a:t>2023/11/8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75850E8-CEA9-48A7-9E0F-B27A19105092}" type="slidenum">
              <a:rPr kumimoji="1" lang="ja-JP" altLang="en-US" smtClean="0"/>
              <a:pPr/>
              <a:t>‹#›</a:t>
            </a:fld>
            <a:endParaRPr kumimoji="1" lang="ja-JP" altLang="en-US"/>
          </a:p>
        </p:txBody>
      </p:sp>
    </p:spTree>
    <p:extLst>
      <p:ext uri="{BB962C8B-B14F-4D97-AF65-F5344CB8AC3E}">
        <p14:creationId xmlns:p14="http://schemas.microsoft.com/office/powerpoint/2010/main" val="405897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EFDCBB7-5FAB-4807-A0AE-B4C2BA3FC3FE}" type="datetime1">
              <a:rPr kumimoji="1" lang="ja-JP" altLang="en-US" smtClean="0"/>
              <a:t>2023/11/8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75850E8-CEA9-48A7-9E0F-B27A19105092}" type="slidenum">
              <a:rPr kumimoji="1" lang="ja-JP" altLang="en-US" smtClean="0"/>
              <a:pPr/>
              <a:t>‹#›</a:t>
            </a:fld>
            <a:endParaRPr kumimoji="1" lang="ja-JP" altLang="en-US"/>
          </a:p>
        </p:txBody>
      </p:sp>
    </p:spTree>
    <p:extLst>
      <p:ext uri="{BB962C8B-B14F-4D97-AF65-F5344CB8AC3E}">
        <p14:creationId xmlns:p14="http://schemas.microsoft.com/office/powerpoint/2010/main" val="181985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79D45C3-6E8E-4F39-B670-01D3B8B62CE2}" type="datetime1">
              <a:rPr kumimoji="1" lang="ja-JP" altLang="en-US" smtClean="0"/>
              <a:t>2023/11/8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75850E8-CEA9-48A7-9E0F-B27A19105092}" type="slidenum">
              <a:rPr kumimoji="1" lang="ja-JP" altLang="en-US" smtClean="0"/>
              <a:pPr/>
              <a:t>‹#›</a:t>
            </a:fld>
            <a:endParaRPr kumimoji="1" lang="ja-JP" altLang="en-US"/>
          </a:p>
        </p:txBody>
      </p:sp>
    </p:spTree>
    <p:extLst>
      <p:ext uri="{BB962C8B-B14F-4D97-AF65-F5344CB8AC3E}">
        <p14:creationId xmlns:p14="http://schemas.microsoft.com/office/powerpoint/2010/main" val="1856570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9" y="609600"/>
            <a:ext cx="3932237" cy="21336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1316567"/>
            <a:ext cx="6172200" cy="6498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9" y="2743200"/>
            <a:ext cx="3932237"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B4D1DE1-151B-4560-9ABE-6C8615D98EFE}" type="datetime1">
              <a:rPr kumimoji="1" lang="ja-JP" altLang="en-US" smtClean="0"/>
              <a:t>2023/11/8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75850E8-CEA9-48A7-9E0F-B27A19105092}" type="slidenum">
              <a:rPr kumimoji="1" lang="ja-JP" altLang="en-US" smtClean="0"/>
              <a:pPr/>
              <a:t>‹#›</a:t>
            </a:fld>
            <a:endParaRPr kumimoji="1" lang="ja-JP" altLang="en-US"/>
          </a:p>
        </p:txBody>
      </p:sp>
    </p:spTree>
    <p:extLst>
      <p:ext uri="{BB962C8B-B14F-4D97-AF65-F5344CB8AC3E}">
        <p14:creationId xmlns:p14="http://schemas.microsoft.com/office/powerpoint/2010/main" val="1459308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9" y="609600"/>
            <a:ext cx="3932237" cy="21336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1316567"/>
            <a:ext cx="6172200" cy="6498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9" y="2743200"/>
            <a:ext cx="3932237"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97D2C72-7E1B-452C-BA84-A09CE4507528}" type="datetime1">
              <a:rPr kumimoji="1" lang="ja-JP" altLang="en-US" smtClean="0"/>
              <a:t>2023/11/8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75850E8-CEA9-48A7-9E0F-B27A19105092}" type="slidenum">
              <a:rPr kumimoji="1" lang="ja-JP" altLang="en-US" smtClean="0"/>
              <a:pPr/>
              <a:t>‹#›</a:t>
            </a:fld>
            <a:endParaRPr kumimoji="1" lang="ja-JP" altLang="en-US"/>
          </a:p>
        </p:txBody>
      </p:sp>
    </p:spTree>
    <p:extLst>
      <p:ext uri="{BB962C8B-B14F-4D97-AF65-F5344CB8AC3E}">
        <p14:creationId xmlns:p14="http://schemas.microsoft.com/office/powerpoint/2010/main" val="110811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486834"/>
            <a:ext cx="10515600" cy="1767417"/>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8475134"/>
            <a:ext cx="2743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CB0DD26-D62B-4E22-9D9B-C373B08A5A13}" type="datetime1">
              <a:rPr kumimoji="1" lang="ja-JP" altLang="en-US" smtClean="0"/>
              <a:t>2023/11/8</a:t>
            </a:fld>
            <a:endParaRPr kumimoji="1" lang="ja-JP" altLang="en-US"/>
          </a:p>
        </p:txBody>
      </p:sp>
      <p:sp>
        <p:nvSpPr>
          <p:cNvPr id="5" name="フッター プレースホルダー 4"/>
          <p:cNvSpPr>
            <a:spLocks noGrp="1"/>
          </p:cNvSpPr>
          <p:nvPr>
            <p:ph type="ftr" sz="quarter" idx="3"/>
          </p:nvPr>
        </p:nvSpPr>
        <p:spPr>
          <a:xfrm>
            <a:off x="4038600" y="8475134"/>
            <a:ext cx="41148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8475134"/>
            <a:ext cx="2743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75850E8-CEA9-48A7-9E0F-B27A19105092}" type="slidenum">
              <a:rPr kumimoji="1" lang="ja-JP" altLang="en-US" smtClean="0"/>
              <a:pPr/>
              <a:t>‹#›</a:t>
            </a:fld>
            <a:endParaRPr kumimoji="1" lang="ja-JP" altLang="en-US"/>
          </a:p>
        </p:txBody>
      </p:sp>
    </p:spTree>
    <p:extLst>
      <p:ext uri="{BB962C8B-B14F-4D97-AF65-F5344CB8AC3E}">
        <p14:creationId xmlns:p14="http://schemas.microsoft.com/office/powerpoint/2010/main" val="389322646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0" y="-123991"/>
            <a:ext cx="12192000" cy="2011716"/>
          </a:xfrm>
        </p:spPr>
        <p:txBody>
          <a:bodyPr>
            <a:normAutofit/>
          </a:bodyPr>
          <a:lstStyle/>
          <a:p>
            <a:pPr algn="ctr"/>
            <a:r>
              <a:rPr lang="ja-JP" altLang="en-US" sz="5689" dirty="0">
                <a:solidFill>
                  <a:schemeClr val="accent1">
                    <a:lumMod val="75000"/>
                  </a:schemeClr>
                </a:solidFill>
              </a:rPr>
              <a:t>外来がん薬物療法を受ける患者様へ</a:t>
            </a:r>
            <a:r>
              <a:rPr lang="en-US" altLang="ja-JP" sz="5689" dirty="0">
                <a:solidFill>
                  <a:schemeClr val="accent1">
                    <a:lumMod val="75000"/>
                  </a:schemeClr>
                </a:solidFill>
              </a:rPr>
              <a:t/>
            </a:r>
            <a:br>
              <a:rPr lang="en-US" altLang="ja-JP" sz="5689" dirty="0">
                <a:solidFill>
                  <a:schemeClr val="accent1">
                    <a:lumMod val="75000"/>
                  </a:schemeClr>
                </a:solidFill>
              </a:rPr>
            </a:br>
            <a:r>
              <a:rPr lang="ja-JP" altLang="en-US" sz="4800" dirty="0">
                <a:solidFill>
                  <a:schemeClr val="accent1">
                    <a:lumMod val="75000"/>
                  </a:schemeClr>
                </a:solidFill>
              </a:rPr>
              <a:t>外来治療センターのご案内</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03" t="13156" r="68791" b="75550"/>
          <a:stretch/>
        </p:blipFill>
        <p:spPr bwMode="auto">
          <a:xfrm>
            <a:off x="4083776" y="7537285"/>
            <a:ext cx="4024447" cy="127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9768408" y="8185242"/>
            <a:ext cx="2256251" cy="420564"/>
          </a:xfrm>
          <a:prstGeom prst="rect">
            <a:avLst/>
          </a:prstGeom>
          <a:noFill/>
        </p:spPr>
        <p:txBody>
          <a:bodyPr wrap="square" rtlCol="0">
            <a:spAutoFit/>
          </a:bodyPr>
          <a:lstStyle/>
          <a:p>
            <a:r>
              <a:rPr lang="ja-JP" altLang="en-US" sz="2133" dirty="0" smtClean="0"/>
              <a:t>外来</a:t>
            </a:r>
            <a:r>
              <a:rPr lang="ja-JP" altLang="en-US" sz="2133" dirty="0"/>
              <a:t>治療センター</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363" y="2371725"/>
            <a:ext cx="7915275"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7605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6502" y="430043"/>
            <a:ext cx="10498432" cy="216868"/>
          </a:xfrm>
        </p:spPr>
        <p:txBody>
          <a:bodyPr>
            <a:noAutofit/>
          </a:bodyPr>
          <a:lstStyle/>
          <a:p>
            <a:pPr algn="ctr"/>
            <a:r>
              <a:rPr lang="ja-JP" altLang="en-US" sz="4000" dirty="0">
                <a:solidFill>
                  <a:schemeClr val="accent1">
                    <a:lumMod val="75000"/>
                  </a:schemeClr>
                </a:solidFill>
              </a:rPr>
              <a:t>外来治療センターのご案内</a:t>
            </a:r>
          </a:p>
        </p:txBody>
      </p:sp>
      <p:sp>
        <p:nvSpPr>
          <p:cNvPr id="5" name="角丸四角形 4"/>
          <p:cNvSpPr/>
          <p:nvPr/>
        </p:nvSpPr>
        <p:spPr>
          <a:xfrm>
            <a:off x="7536160" y="6876256"/>
            <a:ext cx="3672408" cy="1152128"/>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600" b="1" dirty="0">
                <a:solidFill>
                  <a:schemeClr val="accent5">
                    <a:lumMod val="75000"/>
                  </a:schemeClr>
                </a:solidFill>
                <a:latin typeface="HG丸ｺﾞｼｯｸM-PRO" panose="020F0600000000000000" pitchFamily="50" charset="-128"/>
                <a:ea typeface="HG丸ｺﾞｼｯｸM-PRO" panose="020F0600000000000000" pitchFamily="50" charset="-128"/>
              </a:rPr>
              <a:t>インターネット</a:t>
            </a:r>
            <a:r>
              <a:rPr lang="en-US" altLang="ja-JP" sz="1600" b="1" dirty="0">
                <a:solidFill>
                  <a:schemeClr val="accent5">
                    <a:lumMod val="75000"/>
                  </a:schemeClr>
                </a:solidFill>
                <a:latin typeface="HG丸ｺﾞｼｯｸM-PRO" panose="020F0600000000000000" pitchFamily="50" charset="-128"/>
                <a:ea typeface="HG丸ｺﾞｼｯｸM-PRO" panose="020F0600000000000000" pitchFamily="50" charset="-128"/>
              </a:rPr>
              <a:t>Wi-Fi</a:t>
            </a:r>
            <a:r>
              <a:rPr lang="ja-JP" altLang="en-US" sz="1600" b="1" dirty="0">
                <a:solidFill>
                  <a:schemeClr val="accent5">
                    <a:lumMod val="75000"/>
                  </a:schemeClr>
                </a:solidFill>
                <a:latin typeface="HG丸ｺﾞｼｯｸM-PRO" panose="020F0600000000000000" pitchFamily="50" charset="-128"/>
                <a:ea typeface="HG丸ｺﾞｼｯｸM-PRO" panose="020F0600000000000000" pitchFamily="50" charset="-128"/>
              </a:rPr>
              <a:t>利用可能です</a:t>
            </a:r>
            <a:endParaRPr lang="en-US" altLang="ja-JP" sz="1600" b="1" dirty="0">
              <a:solidFill>
                <a:schemeClr val="accent5">
                  <a:lumMod val="75000"/>
                </a:schemeClr>
              </a:solidFill>
              <a:latin typeface="HG丸ｺﾞｼｯｸM-PRO" panose="020F0600000000000000" pitchFamily="50" charset="-128"/>
              <a:ea typeface="HG丸ｺﾞｼｯｸM-PRO" panose="020F0600000000000000" pitchFamily="50" charset="-128"/>
            </a:endParaRPr>
          </a:p>
          <a:p>
            <a:pPr algn="ctr">
              <a:lnSpc>
                <a:spcPct val="150000"/>
              </a:lnSpc>
            </a:pPr>
            <a:r>
              <a:rPr lang="ja-JP" altLang="en-US" sz="1600" b="1" dirty="0">
                <a:solidFill>
                  <a:schemeClr val="accent5">
                    <a:lumMod val="75000"/>
                  </a:schemeClr>
                </a:solidFill>
                <a:latin typeface="HG丸ｺﾞｼｯｸM-PRO" panose="020F0600000000000000" pitchFamily="50" charset="-128"/>
                <a:ea typeface="HG丸ｺﾞｼｯｸM-PRO" panose="020F0600000000000000" pitchFamily="50" charset="-128"/>
              </a:rPr>
              <a:t>　パスワード：</a:t>
            </a:r>
            <a:r>
              <a:rPr lang="en-US" altLang="ja-JP" sz="1600" b="1" dirty="0">
                <a:solidFill>
                  <a:schemeClr val="accent5">
                    <a:lumMod val="75000"/>
                  </a:schemeClr>
                </a:solidFill>
                <a:latin typeface="HG丸ｺﾞｼｯｸM-PRO" panose="020F0600000000000000" pitchFamily="50" charset="-128"/>
                <a:ea typeface="HG丸ｺﾞｼｯｸM-PRO" panose="020F0600000000000000" pitchFamily="50" charset="-128"/>
              </a:rPr>
              <a:t>0727282001</a:t>
            </a:r>
            <a:endParaRPr lang="en-US" altLang="ja-JP" sz="1600" dirty="0">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235116" y="1259632"/>
            <a:ext cx="6076908" cy="6463308"/>
          </a:xfrm>
          <a:prstGeom prst="rect">
            <a:avLst/>
          </a:prstGeom>
        </p:spPr>
        <p:txBody>
          <a:bodyPr wrap="square">
            <a:spAutoFit/>
          </a:bodyPr>
          <a:lstStyle/>
          <a:p>
            <a:r>
              <a:rPr lang="ja-JP" altLang="en-US" sz="2000" b="1" dirty="0" smtClean="0">
                <a:solidFill>
                  <a:schemeClr val="accent1">
                    <a:lumMod val="75000"/>
                  </a:schemeClr>
                </a:solidFill>
                <a:latin typeface="HG丸ｺﾞｼｯｸM-PRO" panose="020F0600000000000000" pitchFamily="50" charset="-128"/>
                <a:ea typeface="HG丸ｺﾞｼｯｸM-PRO" panose="020F0600000000000000" pitchFamily="50" charset="-128"/>
              </a:rPr>
              <a:t>＊化学療法室</a:t>
            </a:r>
            <a:endParaRPr lang="en-US" altLang="ja-JP" sz="2000" b="1" dirty="0" smtClean="0">
              <a:solidFill>
                <a:schemeClr val="accent1">
                  <a:lumMod val="75000"/>
                </a:schemeClr>
              </a:solidFill>
              <a:latin typeface="HG丸ｺﾞｼｯｸM-PRO" panose="020F0600000000000000" pitchFamily="50" charset="-128"/>
              <a:ea typeface="HG丸ｺﾞｼｯｸM-PRO" panose="020F0600000000000000" pitchFamily="50" charset="-128"/>
            </a:endParaRPr>
          </a:p>
          <a:p>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医師</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、薬剤師、受付事務員、</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がん化学療法看護認</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定看護師や経験豊富な看護師が連携をはかり、</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がん薬物療法</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を安全に実施し</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、患者さまの生活の</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質が保たれる</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ように支援を行っております</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endParaRPr lang="en-US" altLang="ja-JP" sz="2000" b="1" dirty="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・化学</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療法の血管確保は、院内静脈注射認定</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制度</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 （</a:t>
            </a:r>
            <a:r>
              <a:rPr lang="en-US" altLang="ja-JP" sz="2000" b="1" dirty="0" smtClean="0">
                <a:solidFill>
                  <a:srgbClr val="000000"/>
                </a:solidFill>
                <a:latin typeface="HG丸ｺﾞｼｯｸM-PRO" panose="020F0600000000000000" pitchFamily="50" charset="-128"/>
                <a:ea typeface="HG丸ｺﾞｼｯｸM-PRO" panose="020F0600000000000000" pitchFamily="50" charset="-128"/>
              </a:rPr>
              <a:t>IV</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ナース）の研修を修了し認定された看護師</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が</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行います。</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endParaRPr lang="en-US" altLang="ja-JP" sz="2000" b="1" dirty="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・がん</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治療期間全体を通じて</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、地域医療室</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、緩和</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ケ</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アチーム</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、栄養士など多職種と</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連携を</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もち、</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患者</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さま</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や家族の</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かたが</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安心して治療</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が受けられるよ</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err="1" smtClean="0">
                <a:solidFill>
                  <a:srgbClr val="000000"/>
                </a:solidFill>
                <a:latin typeface="HG丸ｺﾞｼｯｸM-PRO" panose="020F0600000000000000" pitchFamily="50" charset="-128"/>
                <a:ea typeface="HG丸ｺﾞｼｯｸM-PRO" panose="020F0600000000000000" pitchFamily="50" charset="-128"/>
              </a:rPr>
              <a:t>うに</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サポート</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します</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endParaRPr lang="en-US" altLang="ja-JP" sz="1400" b="1" dirty="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・化学</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療法室</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は、ベッド</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と</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リクライニングチェアー</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　があります。</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各病床にテレビ付きの床頭</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台が</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ついて</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います</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。その他</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専用</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トイレ（</a:t>
            </a:r>
            <a:r>
              <a:rPr lang="en-US" altLang="ja-JP" sz="2000" b="1" dirty="0">
                <a:solidFill>
                  <a:srgbClr val="000000"/>
                </a:solidFill>
                <a:latin typeface="HG丸ｺﾞｼｯｸM-PRO" panose="020F0600000000000000" pitchFamily="50" charset="-128"/>
                <a:ea typeface="HG丸ｺﾞｼｯｸM-PRO" panose="020F0600000000000000" pitchFamily="50" charset="-128"/>
              </a:rPr>
              <a:t>1</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室）</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処置室、薬剤調整室</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、ナースステーションが</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あり</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ます。</a:t>
            </a:r>
            <a:endParaRPr lang="en-US" altLang="ja-JP" sz="20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6456040" y="1259632"/>
            <a:ext cx="5400600" cy="5324535"/>
          </a:xfrm>
          <a:prstGeom prst="rect">
            <a:avLst/>
          </a:prstGeom>
        </p:spPr>
        <p:txBody>
          <a:bodyPr wrap="square">
            <a:spAutoFit/>
          </a:bodyPr>
          <a:lstStyle/>
          <a:p>
            <a:r>
              <a:rPr lang="ja-JP" altLang="en-US" sz="2000" b="1" dirty="0">
                <a:solidFill>
                  <a:schemeClr val="accent1">
                    <a:lumMod val="75000"/>
                  </a:schemeClr>
                </a:solidFill>
                <a:latin typeface="HG丸ｺﾞｼｯｸM-PRO" panose="020F0600000000000000" pitchFamily="50" charset="-128"/>
                <a:ea typeface="HG丸ｺﾞｼｯｸM-PRO" panose="020F0600000000000000" pitchFamily="50" charset="-128"/>
              </a:rPr>
              <a:t>＊お部屋での</a:t>
            </a:r>
            <a:r>
              <a:rPr lang="ja-JP" altLang="en-US" sz="2000" b="1" dirty="0" smtClean="0">
                <a:solidFill>
                  <a:schemeClr val="accent1">
                    <a:lumMod val="75000"/>
                  </a:schemeClr>
                </a:solidFill>
                <a:latin typeface="HG丸ｺﾞｼｯｸM-PRO" panose="020F0600000000000000" pitchFamily="50" charset="-128"/>
                <a:ea typeface="HG丸ｺﾞｼｯｸM-PRO" panose="020F0600000000000000" pitchFamily="50" charset="-128"/>
              </a:rPr>
              <a:t>過ごし方</a:t>
            </a:r>
            <a:endParaRPr lang="en-US" altLang="ja-JP" sz="2000" b="1" dirty="0" smtClean="0">
              <a:solidFill>
                <a:schemeClr val="accent1">
                  <a:lumMod val="75000"/>
                </a:schemeClr>
              </a:solidFill>
              <a:latin typeface="HG丸ｺﾞｼｯｸM-PRO" panose="020F0600000000000000" pitchFamily="50" charset="-128"/>
              <a:ea typeface="HG丸ｺﾞｼｯｸM-PRO" panose="020F0600000000000000" pitchFamily="50" charset="-128"/>
            </a:endParaRPr>
          </a:p>
          <a:p>
            <a:endParaRPr lang="en-US" altLang="ja-JP" sz="2000" b="1" dirty="0">
              <a:solidFill>
                <a:schemeClr val="accent1">
                  <a:lumMod val="75000"/>
                </a:schemeClr>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化学療法室には</a:t>
            </a:r>
            <a:r>
              <a:rPr lang="ja-JP" altLang="en-US" sz="2000" b="1" dirty="0">
                <a:latin typeface="HG丸ｺﾞｼｯｸM-PRO" panose="020F0600000000000000" pitchFamily="50" charset="-128"/>
                <a:ea typeface="HG丸ｺﾞｼｯｸM-PRO" panose="020F0600000000000000" pitchFamily="50" charset="-128"/>
              </a:rPr>
              <a:t>フリー</a:t>
            </a:r>
            <a:r>
              <a:rPr lang="en-US" altLang="ja-JP" sz="2000" b="1" dirty="0" smtClean="0">
                <a:latin typeface="HG丸ｺﾞｼｯｸM-PRO" panose="020F0600000000000000" pitchFamily="50" charset="-128"/>
                <a:ea typeface="HG丸ｺﾞｼｯｸM-PRO" panose="020F0600000000000000" pitchFamily="50" charset="-128"/>
              </a:rPr>
              <a:t>Wi-Fi</a:t>
            </a:r>
            <a:r>
              <a:rPr lang="ja-JP" altLang="en-US" sz="2000" b="1" dirty="0" smtClean="0">
                <a:latin typeface="HG丸ｺﾞｼｯｸM-PRO" panose="020F0600000000000000" pitchFamily="50" charset="-128"/>
                <a:ea typeface="HG丸ｺﾞｼｯｸM-PRO" panose="020F0600000000000000" pitchFamily="50" charset="-128"/>
              </a:rPr>
              <a:t>や</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テレビを</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設置</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しています</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テレビ</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は無料</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で視聴できます。</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endParaRPr lang="en-US" altLang="ja-JP" sz="2000" b="1" dirty="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・携帯電話・スマートフォンの使用の際</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は</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マナーモード</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へ切り替えて着信音が</a:t>
            </a:r>
            <a:r>
              <a:rPr lang="ja-JP" altLang="en-US" sz="2000" b="1" dirty="0" err="1" smtClean="0">
                <a:solidFill>
                  <a:srgbClr val="FF0000"/>
                </a:solidFill>
                <a:latin typeface="HG丸ｺﾞｼｯｸM-PRO" panose="020F0600000000000000" pitchFamily="50" charset="-128"/>
                <a:ea typeface="HG丸ｺﾞｼｯｸM-PRO" panose="020F0600000000000000" pitchFamily="50" charset="-128"/>
              </a:rPr>
              <a:t>鳴らな</a:t>
            </a:r>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　いよう</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にてください</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また</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、通話もお控え</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ください。</a:t>
            </a:r>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endParaRPr>
          </a:p>
          <a:p>
            <a:endParaRPr lang="en-US" altLang="ja-JP" sz="20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・テレビ、ゲーム</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音楽</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、タブレット</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など視</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err="1" smtClean="0">
                <a:solidFill>
                  <a:srgbClr val="000000"/>
                </a:solidFill>
                <a:latin typeface="HG丸ｺﾞｼｯｸM-PRO" panose="020F0600000000000000" pitchFamily="50" charset="-128"/>
                <a:ea typeface="HG丸ｺﾞｼｯｸM-PRO" panose="020F0600000000000000" pitchFamily="50" charset="-128"/>
              </a:rPr>
              <a:t>聴する</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際は音</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が鳴らないよう</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イヤホン</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を持</a:t>
            </a:r>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参して使用してください。</a:t>
            </a:r>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endParaRPr>
          </a:p>
          <a:p>
            <a:endParaRPr lang="en-US" altLang="ja-JP" sz="20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・治療中の貴重品管理は、ご自身でお願</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いい</a:t>
            </a:r>
            <a:endParaRPr lang="en-US" altLang="ja-JP" sz="2000" b="1" dirty="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　たします</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a:t>
            </a:r>
            <a:endParaRPr lang="en-US" altLang="ja-JP" sz="2000" b="1"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2449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6783" y="467544"/>
            <a:ext cx="11323609" cy="789347"/>
          </a:xfrm>
        </p:spPr>
        <p:txBody>
          <a:bodyPr>
            <a:normAutofit fontScale="90000"/>
          </a:bodyPr>
          <a:lstStyle/>
          <a:p>
            <a:pPr algn="ctr"/>
            <a:r>
              <a:rPr lang="ja-JP" altLang="en-US" sz="4000" dirty="0">
                <a:solidFill>
                  <a:schemeClr val="accent1">
                    <a:lumMod val="75000"/>
                  </a:schemeClr>
                </a:solidFill>
              </a:rPr>
              <a:t>外来化学</a:t>
            </a:r>
            <a:r>
              <a:rPr lang="ja-JP" altLang="en-US" sz="4000" dirty="0" smtClean="0">
                <a:solidFill>
                  <a:schemeClr val="accent1">
                    <a:lumMod val="75000"/>
                  </a:schemeClr>
                </a:solidFill>
              </a:rPr>
              <a:t>療法室の利用</a:t>
            </a:r>
            <a:r>
              <a:rPr lang="ja-JP" altLang="en-US" sz="4000" dirty="0">
                <a:solidFill>
                  <a:schemeClr val="accent1">
                    <a:lumMod val="75000"/>
                  </a:schemeClr>
                </a:solidFill>
              </a:rPr>
              <a:t>にあたって</a:t>
            </a:r>
            <a:r>
              <a:rPr lang="en-US" altLang="ja-JP" sz="5689" dirty="0">
                <a:solidFill>
                  <a:schemeClr val="accent1">
                    <a:lumMod val="75000"/>
                  </a:schemeClr>
                </a:solidFill>
              </a:rPr>
              <a:t/>
            </a:r>
            <a:br>
              <a:rPr lang="en-US" altLang="ja-JP" sz="5689" dirty="0">
                <a:solidFill>
                  <a:schemeClr val="accent1">
                    <a:lumMod val="75000"/>
                  </a:schemeClr>
                </a:solidFill>
              </a:rPr>
            </a:br>
            <a:endParaRPr lang="ja-JP" altLang="en-US" sz="5689" dirty="0">
              <a:solidFill>
                <a:schemeClr val="accent1">
                  <a:lumMod val="75000"/>
                </a:schemeClr>
              </a:solidFill>
            </a:endParaRPr>
          </a:p>
        </p:txBody>
      </p:sp>
      <p:sp>
        <p:nvSpPr>
          <p:cNvPr id="6" name="正方形/長方形 5"/>
          <p:cNvSpPr/>
          <p:nvPr/>
        </p:nvSpPr>
        <p:spPr>
          <a:xfrm>
            <a:off x="194068" y="1259632"/>
            <a:ext cx="5445822" cy="3170099"/>
          </a:xfrm>
          <a:prstGeom prst="rect">
            <a:avLst/>
          </a:prstGeom>
        </p:spPr>
        <p:txBody>
          <a:bodyPr wrap="square">
            <a:spAutoFit/>
          </a:bodyPr>
          <a:lstStyle/>
          <a:p>
            <a:r>
              <a:rPr lang="ja-JP" altLang="en-US" sz="2000" b="1" dirty="0" smtClean="0">
                <a:solidFill>
                  <a:schemeClr val="accent1">
                    <a:lumMod val="75000"/>
                  </a:schemeClr>
                </a:solidFill>
                <a:latin typeface="HG丸ｺﾞｼｯｸM-PRO" panose="020F0600000000000000" pitchFamily="50" charset="-128"/>
                <a:ea typeface="HG丸ｺﾞｼｯｸM-PRO" panose="020F0600000000000000" pitchFamily="50" charset="-128"/>
              </a:rPr>
              <a:t>＊食事</a:t>
            </a:r>
            <a:endParaRPr lang="en-US" altLang="ja-JP" sz="2000" b="1" dirty="0" smtClean="0">
              <a:solidFill>
                <a:schemeClr val="accent1">
                  <a:lumMod val="75000"/>
                </a:schemeClr>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・室内で</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の飲食は可能です</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。治療時間</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が</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長い</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方</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は、</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水分など持参してください。</a:t>
            </a:r>
            <a:endParaRPr lang="en-US" altLang="ja-JP" sz="2000" b="1" dirty="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・点滴</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部位の安静が保てるよう</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におにぎりや</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サンドイッチ、</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治療の影響で匂いに</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敏感な</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方</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もおられます</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ので匂い</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の少ない</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食事で</a:t>
            </a:r>
            <a:r>
              <a:rPr lang="ja-JP" altLang="en-US" sz="2000" b="1" dirty="0" err="1" smtClean="0">
                <a:solidFill>
                  <a:srgbClr val="000000"/>
                </a:solidFill>
                <a:latin typeface="HG丸ｺﾞｼｯｸM-PRO" panose="020F0600000000000000" pitchFamily="50" charset="-128"/>
                <a:ea typeface="HG丸ｺﾞｼｯｸM-PRO" panose="020F0600000000000000" pitchFamily="50" charset="-128"/>
              </a:rPr>
              <a:t>お</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願い</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いたします。</a:t>
            </a:r>
            <a:endParaRPr lang="en-US" altLang="ja-JP" sz="2000" b="1" dirty="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・冷蔵保存が必要な場合は、各自</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で準備を</a:t>
            </a:r>
            <a:r>
              <a:rPr lang="ja-JP" altLang="en-US" sz="2000" b="1" dirty="0" err="1" smtClean="0">
                <a:solidFill>
                  <a:srgbClr val="000000"/>
                </a:solidFill>
                <a:latin typeface="HG丸ｺﾞｼｯｸM-PRO" panose="020F0600000000000000" pitchFamily="50" charset="-128"/>
                <a:ea typeface="HG丸ｺﾞｼｯｸM-PRO" panose="020F0600000000000000" pitchFamily="50" charset="-128"/>
              </a:rPr>
              <a:t>お</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願い</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いたします。</a:t>
            </a:r>
            <a:endParaRPr lang="en-US" altLang="ja-JP" sz="2000" b="1" dirty="0">
              <a:solidFill>
                <a:srgbClr val="000000"/>
              </a:solidFill>
              <a:latin typeface="HG丸ｺﾞｼｯｸM-PRO" panose="020F0600000000000000" pitchFamily="50" charset="-128"/>
              <a:ea typeface="HG丸ｺﾞｼｯｸM-PRO" panose="020F0600000000000000" pitchFamily="50" charset="-128"/>
            </a:endParaRPr>
          </a:p>
          <a:p>
            <a:endParaRPr lang="en-US" altLang="ja-JP" sz="20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119336" y="4391982"/>
            <a:ext cx="6206783" cy="1569660"/>
          </a:xfrm>
          <a:prstGeom prst="rect">
            <a:avLst/>
          </a:prstGeom>
        </p:spPr>
        <p:txBody>
          <a:bodyPr wrap="square">
            <a:spAutoFit/>
          </a:bodyPr>
          <a:lstStyle/>
          <a:p>
            <a:r>
              <a:rPr lang="ja-JP" altLang="en-US" sz="2000" b="1" dirty="0" smtClean="0">
                <a:solidFill>
                  <a:schemeClr val="accent1">
                    <a:lumMod val="75000"/>
                  </a:schemeClr>
                </a:solidFill>
                <a:latin typeface="HG丸ｺﾞｼｯｸM-PRO" panose="020F0600000000000000" pitchFamily="50" charset="-128"/>
                <a:ea typeface="HG丸ｺﾞｼｯｸM-PRO" panose="020F0600000000000000" pitchFamily="50" charset="-128"/>
              </a:rPr>
              <a:t>＊トイレ</a:t>
            </a:r>
            <a:endParaRPr lang="en-US" altLang="ja-JP" sz="2000" b="1" dirty="0" smtClean="0">
              <a:solidFill>
                <a:schemeClr val="accent1">
                  <a:lumMod val="75000"/>
                </a:schemeClr>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・室内や待合の</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トイレは座って</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ご使用</a:t>
            </a:r>
            <a:r>
              <a:rPr lang="ja-JP" altLang="en-US" sz="2000" b="1" dirty="0" err="1" smtClean="0">
                <a:solidFill>
                  <a:srgbClr val="000000"/>
                </a:solidFill>
                <a:latin typeface="HG丸ｺﾞｼｯｸM-PRO" panose="020F0600000000000000" pitchFamily="50" charset="-128"/>
                <a:ea typeface="HG丸ｺﾞｼｯｸM-PRO" panose="020F0600000000000000" pitchFamily="50" charset="-128"/>
              </a:rPr>
              <a:t>くださ</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い。</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b="1" dirty="0" smtClean="0">
                <a:solidFill>
                  <a:srgbClr val="000000"/>
                </a:solidFill>
                <a:latin typeface="HG丸ｺﾞｼｯｸM-PRO" panose="020F0600000000000000" pitchFamily="50" charset="-128"/>
                <a:ea typeface="HG丸ｺﾞｼｯｸM-PRO" panose="020F0600000000000000" pitchFamily="50" charset="-128"/>
              </a:rPr>
              <a:t>（抗がん剤は排泄物に含まれ出てきます。排泄物</a:t>
            </a:r>
            <a:endParaRPr lang="en-US" altLang="ja-JP"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b="1" dirty="0">
                <a:solidFill>
                  <a:srgbClr val="000000"/>
                </a:solidFill>
                <a:latin typeface="HG丸ｺﾞｼｯｸM-PRO" panose="020F0600000000000000" pitchFamily="50" charset="-128"/>
                <a:ea typeface="HG丸ｺﾞｼｯｸM-PRO" panose="020F0600000000000000" pitchFamily="50" charset="-128"/>
              </a:rPr>
              <a:t>　</a:t>
            </a:r>
            <a:r>
              <a:rPr lang="ja-JP" altLang="en-US" b="1" dirty="0" smtClean="0">
                <a:solidFill>
                  <a:srgbClr val="000000"/>
                </a:solidFill>
                <a:latin typeface="HG丸ｺﾞｼｯｸM-PRO" panose="020F0600000000000000" pitchFamily="50" charset="-128"/>
                <a:ea typeface="HG丸ｺﾞｼｯｸM-PRO" panose="020F0600000000000000" pitchFamily="50" charset="-128"/>
              </a:rPr>
              <a:t>の</a:t>
            </a:r>
            <a:r>
              <a:rPr lang="ja-JP" altLang="en-US" b="1" dirty="0">
                <a:solidFill>
                  <a:srgbClr val="000000"/>
                </a:solidFill>
                <a:latin typeface="HG丸ｺﾞｼｯｸM-PRO" panose="020F0600000000000000" pitchFamily="50" charset="-128"/>
                <a:ea typeface="HG丸ｺﾞｼｯｸM-PRO" panose="020F0600000000000000" pitchFamily="50" charset="-128"/>
              </a:rPr>
              <a:t>飛</a:t>
            </a:r>
            <a:r>
              <a:rPr lang="ja-JP" altLang="en-US" b="1" dirty="0" smtClean="0">
                <a:solidFill>
                  <a:srgbClr val="000000"/>
                </a:solidFill>
                <a:latin typeface="HG丸ｺﾞｼｯｸM-PRO" panose="020F0600000000000000" pitchFamily="50" charset="-128"/>
                <a:ea typeface="HG丸ｺﾞｼｯｸM-PRO" panose="020F0600000000000000" pitchFamily="50" charset="-128"/>
              </a:rPr>
              <a:t>まつによるばく露予防のためお願いします。）</a:t>
            </a:r>
            <a:endParaRPr lang="en-US" altLang="ja-JP" b="1" dirty="0" smtClean="0">
              <a:solidFill>
                <a:srgbClr val="000000"/>
              </a:solidFill>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5951984" y="1225367"/>
            <a:ext cx="6096000" cy="2554545"/>
          </a:xfrm>
          <a:prstGeom prst="rect">
            <a:avLst/>
          </a:prstGeom>
        </p:spPr>
        <p:txBody>
          <a:bodyPr>
            <a:spAutoFit/>
          </a:bodyPr>
          <a:lstStyle/>
          <a:p>
            <a:r>
              <a:rPr lang="ja-JP" altLang="en-US" sz="2000" b="1" dirty="0" smtClean="0">
                <a:solidFill>
                  <a:schemeClr val="accent1">
                    <a:lumMod val="75000"/>
                  </a:schemeClr>
                </a:solidFill>
                <a:latin typeface="HG丸ｺﾞｼｯｸM-PRO" panose="020F0600000000000000" pitchFamily="50" charset="-128"/>
                <a:ea typeface="HG丸ｺﾞｼｯｸM-PRO" panose="020F0600000000000000" pitchFamily="50" charset="-128"/>
              </a:rPr>
              <a:t>＊処方について</a:t>
            </a:r>
            <a:endParaRPr lang="en-US" altLang="ja-JP" sz="2000" b="1" dirty="0" smtClean="0">
              <a:solidFill>
                <a:schemeClr val="accent1">
                  <a:lumMod val="75000"/>
                </a:schemeClr>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・当院は院外</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処方を行っています</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領収書に処方せん引換券がある方は、会計後に必</a:t>
            </a:r>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err="1" smtClean="0">
                <a:solidFill>
                  <a:srgbClr val="FF0000"/>
                </a:solidFill>
                <a:latin typeface="HG丸ｺﾞｼｯｸM-PRO" panose="020F0600000000000000" pitchFamily="50" charset="-128"/>
                <a:ea typeface="HG丸ｺﾞｼｯｸM-PRO" panose="020F0600000000000000" pitchFamily="50" charset="-128"/>
              </a:rPr>
              <a:t>ず</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処方箋を窓口で受け取って</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ください。</a:t>
            </a:r>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・院外処方箋受け入れ薬局をお探しの方は、</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en-US" altLang="ja-JP" sz="2000" b="1" dirty="0" smtClean="0">
                <a:solidFill>
                  <a:srgbClr val="000000"/>
                </a:solidFill>
                <a:latin typeface="HG丸ｺﾞｼｯｸM-PRO" panose="020F0600000000000000" pitchFamily="50" charset="-128"/>
                <a:ea typeface="HG丸ｺﾞｼｯｸM-PRO" panose="020F0600000000000000" pitchFamily="50" charset="-128"/>
              </a:rPr>
              <a:t>1</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階ロビーの院外</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処方箋</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ファックスサービスコー</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ナー</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でご相</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談ください。</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en-US" altLang="ja-JP" sz="2000" b="1"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ご利用時間</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a:t>
            </a:r>
            <a:r>
              <a:rPr lang="en-US" altLang="ja-JP" sz="2000" b="1" dirty="0" smtClean="0">
                <a:solidFill>
                  <a:srgbClr val="000000"/>
                </a:solidFill>
                <a:latin typeface="HG丸ｺﾞｼｯｸM-PRO" panose="020F0600000000000000" pitchFamily="50" charset="-128"/>
                <a:ea typeface="HG丸ｺﾞｼｯｸM-PRO" panose="020F0600000000000000" pitchFamily="50" charset="-128"/>
              </a:rPr>
              <a:t>9</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時</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a:t>
            </a:r>
            <a:r>
              <a:rPr lang="en-US" altLang="ja-JP" sz="2000" b="1" dirty="0">
                <a:solidFill>
                  <a:srgbClr val="000000"/>
                </a:solidFill>
                <a:latin typeface="HG丸ｺﾞｼｯｸM-PRO" panose="020F0600000000000000" pitchFamily="50" charset="-128"/>
                <a:ea typeface="HG丸ｺﾞｼｯｸM-PRO" panose="020F0600000000000000" pitchFamily="50" charset="-128"/>
              </a:rPr>
              <a:t>17</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時</a:t>
            </a:r>
            <a:endParaRPr lang="en-US" altLang="ja-JP" sz="20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6023992" y="4427984"/>
            <a:ext cx="5976664" cy="2664296"/>
          </a:xfrm>
          <a:prstGeom prst="roundRect">
            <a:avLst/>
          </a:prstGeom>
          <a:solidFill>
            <a:schemeClr val="accent4">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○外来がん薬物療法は</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、平日</a:t>
            </a:r>
            <a:r>
              <a:rPr lang="en-US" altLang="ja-JP" sz="2000" b="1" dirty="0">
                <a:solidFill>
                  <a:srgbClr val="000000"/>
                </a:solidFill>
                <a:latin typeface="HG丸ｺﾞｼｯｸM-PRO" panose="020F0600000000000000" pitchFamily="50" charset="-128"/>
                <a:ea typeface="HG丸ｺﾞｼｯｸM-PRO" panose="020F0600000000000000" pitchFamily="50" charset="-128"/>
              </a:rPr>
              <a:t>9</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時～</a:t>
            </a:r>
            <a:r>
              <a:rPr lang="en-US" altLang="ja-JP" sz="2000" b="1" dirty="0">
                <a:solidFill>
                  <a:srgbClr val="000000"/>
                </a:solidFill>
                <a:latin typeface="HG丸ｺﾞｼｯｸM-PRO" panose="020F0600000000000000" pitchFamily="50" charset="-128"/>
                <a:ea typeface="HG丸ｺﾞｼｯｸM-PRO" panose="020F0600000000000000" pitchFamily="50" charset="-128"/>
              </a:rPr>
              <a:t>17</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時まで行われて</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います</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17</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時以降でも薬が受け取れる薬局を選ぶ</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ことを</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推奨</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します。</a:t>
            </a:r>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endParaRPr>
          </a:p>
          <a:p>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○抗がん剤の内服処方がある方は前もってかかりつけ薬局に取り扱いがあるかを確認しておくことをお勧めします。</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6637888"/>
            <a:ext cx="2384068" cy="15653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256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1344" y="683568"/>
            <a:ext cx="11323609" cy="789347"/>
          </a:xfrm>
        </p:spPr>
        <p:txBody>
          <a:bodyPr>
            <a:normAutofit fontScale="90000"/>
          </a:bodyPr>
          <a:lstStyle/>
          <a:p>
            <a:pPr algn="ctr"/>
            <a:r>
              <a:rPr lang="ja-JP" altLang="en-US" sz="4000" dirty="0">
                <a:solidFill>
                  <a:schemeClr val="accent1">
                    <a:lumMod val="75000"/>
                  </a:schemeClr>
                </a:solidFill>
              </a:rPr>
              <a:t>外来化学</a:t>
            </a:r>
            <a:r>
              <a:rPr lang="ja-JP" altLang="en-US" sz="4000" dirty="0" smtClean="0">
                <a:solidFill>
                  <a:schemeClr val="accent1">
                    <a:lumMod val="75000"/>
                  </a:schemeClr>
                </a:solidFill>
              </a:rPr>
              <a:t>療法室の利用</a:t>
            </a:r>
            <a:r>
              <a:rPr lang="ja-JP" altLang="en-US" sz="4000" dirty="0">
                <a:solidFill>
                  <a:schemeClr val="accent1">
                    <a:lumMod val="75000"/>
                  </a:schemeClr>
                </a:solidFill>
              </a:rPr>
              <a:t>にあたって</a:t>
            </a:r>
            <a:r>
              <a:rPr lang="en-US" altLang="ja-JP" sz="5689" dirty="0">
                <a:solidFill>
                  <a:schemeClr val="accent1">
                    <a:lumMod val="75000"/>
                  </a:schemeClr>
                </a:solidFill>
              </a:rPr>
              <a:t/>
            </a:r>
            <a:br>
              <a:rPr lang="en-US" altLang="ja-JP" sz="5689" dirty="0">
                <a:solidFill>
                  <a:schemeClr val="accent1">
                    <a:lumMod val="75000"/>
                  </a:schemeClr>
                </a:solidFill>
              </a:rPr>
            </a:br>
            <a:endParaRPr lang="ja-JP" altLang="en-US" sz="5689" dirty="0">
              <a:solidFill>
                <a:schemeClr val="accent1">
                  <a:lumMod val="75000"/>
                </a:schemeClr>
              </a:solidFill>
            </a:endParaRPr>
          </a:p>
        </p:txBody>
      </p:sp>
      <p:sp>
        <p:nvSpPr>
          <p:cNvPr id="5" name="正方形/長方形 4"/>
          <p:cNvSpPr/>
          <p:nvPr/>
        </p:nvSpPr>
        <p:spPr>
          <a:xfrm>
            <a:off x="81429" y="3858885"/>
            <a:ext cx="5330367" cy="2585323"/>
          </a:xfrm>
          <a:prstGeom prst="rect">
            <a:avLst/>
          </a:prstGeom>
        </p:spPr>
        <p:txBody>
          <a:bodyPr wrap="square">
            <a:spAutoFit/>
          </a:bodyPr>
          <a:lstStyle/>
          <a:p>
            <a:endParaRPr lang="en-US" altLang="ja-JP" sz="2000" b="1" dirty="0" smtClean="0">
              <a:solidFill>
                <a:schemeClr val="accent1">
                  <a:lumMod val="75000"/>
                </a:schemeClr>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chemeClr val="accent1">
                    <a:lumMod val="75000"/>
                  </a:schemeClr>
                </a:solidFill>
                <a:latin typeface="HG丸ｺﾞｼｯｸM-PRO" panose="020F0600000000000000" pitchFamily="50" charset="-128"/>
                <a:ea typeface="HG丸ｺﾞｼｯｸM-PRO" panose="020F0600000000000000" pitchFamily="50" charset="-128"/>
              </a:rPr>
              <a:t>＊来院方法</a:t>
            </a:r>
            <a:endParaRPr lang="en-US" altLang="ja-JP" sz="2000" b="1" dirty="0" smtClean="0">
              <a:solidFill>
                <a:schemeClr val="accent1">
                  <a:lumMod val="75000"/>
                </a:schemeClr>
              </a:solidFill>
              <a:latin typeface="HG丸ｺﾞｼｯｸM-PRO" panose="020F0600000000000000" pitchFamily="50" charset="-128"/>
              <a:ea typeface="HG丸ｺﾞｼｯｸM-PRO" panose="020F0600000000000000" pitchFamily="50" charset="-128"/>
            </a:endParaRPr>
          </a:p>
          <a:p>
            <a:r>
              <a:rPr lang="ja-JP" altLang="en-US" sz="2000" b="1" dirty="0" smtClean="0">
                <a:latin typeface="HG丸ｺﾞｼｯｸM-PRO" panose="020F0600000000000000" pitchFamily="50" charset="-128"/>
                <a:ea typeface="HG丸ｺﾞｼｯｸM-PRO" panose="020F0600000000000000" pitchFamily="50" charset="-128"/>
              </a:rPr>
              <a:t>・来院方法に制限はありません。</a:t>
            </a:r>
            <a:endParaRPr lang="en-US" altLang="ja-JP" sz="2000" b="1" dirty="0" smtClean="0">
              <a:latin typeface="HG丸ｺﾞｼｯｸM-PRO" panose="020F0600000000000000" pitchFamily="50" charset="-128"/>
              <a:ea typeface="HG丸ｺﾞｼｯｸM-PRO" panose="020F0600000000000000" pitchFamily="50" charset="-128"/>
            </a:endParaRPr>
          </a:p>
          <a:p>
            <a:r>
              <a:rPr lang="ja-JP" altLang="en-US" sz="2000" b="1" dirty="0" smtClean="0">
                <a:latin typeface="HG丸ｺﾞｼｯｸM-PRO" panose="020F0600000000000000" pitchFamily="50" charset="-128"/>
                <a:ea typeface="HG丸ｺﾞｼｯｸM-PRO" panose="020F0600000000000000" pitchFamily="50" charset="-128"/>
              </a:rPr>
              <a:t>　ただし、</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抗</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アレルギー</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薬やアルコール</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を</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含</a:t>
            </a:r>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err="1" smtClean="0">
                <a:solidFill>
                  <a:srgbClr val="FF0000"/>
                </a:solidFill>
                <a:latin typeface="HG丸ｺﾞｼｯｸM-PRO" panose="020F0600000000000000" pitchFamily="50" charset="-128"/>
                <a:ea typeface="HG丸ｺﾞｼｯｸM-PRO" panose="020F0600000000000000" pitchFamily="50" charset="-128"/>
              </a:rPr>
              <a:t>む</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製剤を</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使用した治療</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を受けられる方は</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　ご自身での自家用車</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や</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バイクの</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運転は</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避け、</a:t>
            </a:r>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　公共機関や送迎での</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来院をお願い</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します。</a:t>
            </a:r>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endParaRPr>
          </a:p>
          <a:p>
            <a:endParaRPr lang="en-US" altLang="ja-JP" sz="2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106129" y="1187624"/>
            <a:ext cx="5485815" cy="2862322"/>
          </a:xfrm>
          <a:prstGeom prst="rect">
            <a:avLst/>
          </a:prstGeom>
        </p:spPr>
        <p:txBody>
          <a:bodyPr wrap="square">
            <a:spAutoFit/>
          </a:bodyPr>
          <a:lstStyle/>
          <a:p>
            <a:r>
              <a:rPr lang="ja-JP" altLang="en-US" sz="2000" b="1" dirty="0" smtClean="0">
                <a:solidFill>
                  <a:schemeClr val="accent1">
                    <a:lumMod val="75000"/>
                  </a:schemeClr>
                </a:solidFill>
                <a:latin typeface="HG丸ｺﾞｼｯｸM-PRO" panose="020F0600000000000000" pitchFamily="50" charset="-128"/>
                <a:ea typeface="HG丸ｺﾞｼｯｸM-PRO" panose="020F0600000000000000" pitchFamily="50" charset="-128"/>
              </a:rPr>
              <a:t>＊付き添いについて</a:t>
            </a:r>
            <a:endParaRPr lang="en-US" altLang="ja-JP" sz="2000" b="1" dirty="0" smtClean="0">
              <a:solidFill>
                <a:schemeClr val="accent1">
                  <a:lumMod val="75000"/>
                </a:schemeClr>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・化学</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療法室で</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は原則付き添いはできません。</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患者さまの付き添いが必要な方は　</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看護師へご相談ください。</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　　　　　　　</a:t>
            </a:r>
            <a:endParaRPr lang="en-US" altLang="ja-JP" sz="2000" b="1" dirty="0" smtClean="0">
              <a:solidFill>
                <a:schemeClr val="accent1">
                  <a:lumMod val="75000"/>
                </a:schemeClr>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・化学</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療法室内に入る際は、</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マスクの着用を</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お願いします。</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　発熱</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や</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風邪症状のある方は、入室をお断り</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　しています。　　</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5618765" y="1979712"/>
            <a:ext cx="6427441" cy="6278642"/>
          </a:xfrm>
          <a:prstGeom prst="rect">
            <a:avLst/>
          </a:prstGeom>
        </p:spPr>
        <p:txBody>
          <a:bodyPr wrap="square">
            <a:spAutoFit/>
          </a:bodyPr>
          <a:lstStyle/>
          <a:p>
            <a:pPr>
              <a:lnSpc>
                <a:spcPct val="150000"/>
              </a:lnSpc>
            </a:pP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 化学</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療法同意書</a:t>
            </a:r>
            <a:r>
              <a:rPr lang="ja-JP" altLang="en-US" b="1" dirty="0">
                <a:solidFill>
                  <a:srgbClr val="FF0000"/>
                </a:solidFill>
                <a:latin typeface="HG丸ｺﾞｼｯｸM-PRO" panose="020F0600000000000000" pitchFamily="50" charset="-128"/>
                <a:ea typeface="HG丸ｺﾞｼｯｸM-PRO" panose="020F0600000000000000" pitchFamily="50" charset="-128"/>
              </a:rPr>
              <a:t>（初回時</a:t>
            </a:r>
            <a:r>
              <a:rPr lang="ja-JP" altLang="en-US" b="1"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b="1" dirty="0" smtClean="0">
              <a:solidFill>
                <a:srgbClr val="FF0000"/>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 イヤホン</a:t>
            </a:r>
            <a:r>
              <a:rPr lang="ja-JP" altLang="en-US" b="1" dirty="0">
                <a:solidFill>
                  <a:srgbClr val="000000"/>
                </a:solidFill>
                <a:latin typeface="HG丸ｺﾞｼｯｸM-PRO" panose="020F0600000000000000" pitchFamily="50" charset="-128"/>
                <a:ea typeface="HG丸ｺﾞｼｯｸM-PRO" panose="020F0600000000000000" pitchFamily="50" charset="-128"/>
              </a:rPr>
              <a:t>（テレビ視聴を希望の方</a:t>
            </a:r>
            <a:r>
              <a:rPr lang="ja-JP" altLang="en-US" b="1"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b="1" dirty="0">
              <a:solidFill>
                <a:srgbClr val="000000"/>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 飲み物</a:t>
            </a:r>
            <a:endParaRPr lang="en-US" altLang="ja-JP" sz="2000" b="1" dirty="0">
              <a:solidFill>
                <a:srgbClr val="000000"/>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 軽食</a:t>
            </a:r>
            <a:r>
              <a:rPr lang="ja-JP" altLang="en-US" b="1" dirty="0">
                <a:solidFill>
                  <a:srgbClr val="000000"/>
                </a:solidFill>
                <a:latin typeface="HG丸ｺﾞｼｯｸM-PRO" panose="020F0600000000000000" pitchFamily="50" charset="-128"/>
                <a:ea typeface="HG丸ｺﾞｼｯｸM-PRO" panose="020F0600000000000000" pitchFamily="50" charset="-128"/>
              </a:rPr>
              <a:t>（治療時間が長い方</a:t>
            </a:r>
            <a:r>
              <a:rPr lang="ja-JP" altLang="en-US" b="1"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b="1" dirty="0">
              <a:solidFill>
                <a:srgbClr val="000000"/>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 服用中</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の</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お薬</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b="1" dirty="0" smtClean="0">
                <a:solidFill>
                  <a:srgbClr val="000000"/>
                </a:solidFill>
                <a:latin typeface="HG丸ｺﾞｼｯｸM-PRO" panose="020F0600000000000000" pitchFamily="50" charset="-128"/>
                <a:ea typeface="HG丸ｺﾞｼｯｸM-PRO" panose="020F0600000000000000" pitchFamily="50" charset="-128"/>
              </a:rPr>
              <a:t>  （</a:t>
            </a:r>
            <a:r>
              <a:rPr lang="ja-JP" altLang="en-US" b="1" dirty="0">
                <a:solidFill>
                  <a:srgbClr val="000000"/>
                </a:solidFill>
                <a:latin typeface="HG丸ｺﾞｼｯｸM-PRO" panose="020F0600000000000000" pitchFamily="50" charset="-128"/>
                <a:ea typeface="HG丸ｺﾞｼｯｸM-PRO" panose="020F0600000000000000" pitchFamily="50" charset="-128"/>
              </a:rPr>
              <a:t>血圧の薬、痛み止め、</a:t>
            </a:r>
            <a:r>
              <a:rPr lang="ja-JP" altLang="en-US" b="1" dirty="0" smtClean="0">
                <a:solidFill>
                  <a:srgbClr val="000000"/>
                </a:solidFill>
                <a:latin typeface="HG丸ｺﾞｼｯｸM-PRO" panose="020F0600000000000000" pitchFamily="50" charset="-128"/>
                <a:ea typeface="HG丸ｺﾞｼｯｸM-PRO" panose="020F0600000000000000" pitchFamily="50" charset="-128"/>
              </a:rPr>
              <a:t>インスリンや</a:t>
            </a:r>
            <a:r>
              <a:rPr lang="ja-JP" altLang="en-US" b="1" dirty="0">
                <a:solidFill>
                  <a:srgbClr val="000000"/>
                </a:solidFill>
                <a:latin typeface="HG丸ｺﾞｼｯｸM-PRO" panose="020F0600000000000000" pitchFamily="50" charset="-128"/>
                <a:ea typeface="HG丸ｺﾞｼｯｸM-PRO" panose="020F0600000000000000" pitchFamily="50" charset="-128"/>
              </a:rPr>
              <a:t>糖尿病治療</a:t>
            </a:r>
            <a:r>
              <a:rPr lang="ja-JP" altLang="en-US" b="1" dirty="0" smtClean="0">
                <a:solidFill>
                  <a:srgbClr val="000000"/>
                </a:solidFill>
                <a:latin typeface="HG丸ｺﾞｼｯｸM-PRO" panose="020F0600000000000000" pitchFamily="50" charset="-128"/>
                <a:ea typeface="HG丸ｺﾞｼｯｸM-PRO" panose="020F0600000000000000" pitchFamily="50" charset="-128"/>
              </a:rPr>
              <a:t>薬など</a:t>
            </a:r>
            <a:r>
              <a:rPr lang="ja-JP" altLang="en-US" b="1" dirty="0">
                <a:solidFill>
                  <a:srgbClr val="000000"/>
                </a:solidFill>
                <a:latin typeface="HG丸ｺﾞｼｯｸM-PRO" panose="020F0600000000000000" pitchFamily="50" charset="-128"/>
                <a:ea typeface="HG丸ｺﾞｼｯｸM-PRO" panose="020F0600000000000000" pitchFamily="50" charset="-128"/>
              </a:rPr>
              <a:t>）</a:t>
            </a:r>
            <a:endParaRPr lang="en-US" altLang="ja-JP" b="1" dirty="0">
              <a:solidFill>
                <a:srgbClr val="000000"/>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 治療中</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ご自身が必要と思われる</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もの</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  </a:t>
            </a:r>
            <a:r>
              <a:rPr lang="ja-JP" altLang="en-US" b="1"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b="1" dirty="0">
                <a:solidFill>
                  <a:srgbClr val="000000"/>
                </a:solidFill>
                <a:latin typeface="HG丸ｺﾞｼｯｸM-PRO" panose="020F0600000000000000" pitchFamily="50" charset="-128"/>
                <a:ea typeface="HG丸ｺﾞｼｯｸM-PRO" panose="020F0600000000000000" pitchFamily="50" charset="-128"/>
              </a:rPr>
              <a:t>パソコン</a:t>
            </a:r>
            <a:r>
              <a:rPr lang="ja-JP" altLang="en-US" b="1"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b="1" dirty="0">
                <a:solidFill>
                  <a:srgbClr val="000000"/>
                </a:solidFill>
                <a:latin typeface="HG丸ｺﾞｼｯｸM-PRO" panose="020F0600000000000000" pitchFamily="50" charset="-128"/>
                <a:ea typeface="HG丸ｺﾞｼｯｸM-PRO" panose="020F0600000000000000" pitchFamily="50" charset="-128"/>
              </a:rPr>
              <a:t>タブレット、携帯、本等</a:t>
            </a:r>
            <a:r>
              <a:rPr lang="ja-JP" altLang="en-US" b="1"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b="1" dirty="0" smtClean="0">
              <a:solidFill>
                <a:srgbClr val="000000"/>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b="1" dirty="0">
              <a:solidFill>
                <a:srgbClr val="000000"/>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2000" b="1" dirty="0">
                <a:solidFill>
                  <a:srgbClr val="000000"/>
                </a:solidFill>
                <a:latin typeface="HG丸ｺﾞｼｯｸM-PRO" panose="020F0600000000000000" pitchFamily="50" charset="-128"/>
                <a:ea typeface="HG丸ｺﾞｼｯｸM-PRO" panose="020F0600000000000000" pitchFamily="50" charset="-128"/>
              </a:rPr>
              <a:t>○服装は自由です</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b="1"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b="1" dirty="0">
                <a:solidFill>
                  <a:srgbClr val="000000"/>
                </a:solidFill>
                <a:latin typeface="HG丸ｺﾞｼｯｸM-PRO" panose="020F0600000000000000" pitchFamily="50" charset="-128"/>
                <a:ea typeface="HG丸ｺﾞｼｯｸM-PRO" panose="020F0600000000000000" pitchFamily="50" charset="-128"/>
              </a:rPr>
              <a:t>点滴をするので袖にゆとりのある</a:t>
            </a:r>
            <a:r>
              <a:rPr lang="ja-JP" altLang="en-US" b="1" dirty="0" smtClean="0">
                <a:solidFill>
                  <a:srgbClr val="000000"/>
                </a:solidFill>
                <a:latin typeface="HG丸ｺﾞｼｯｸM-PRO" panose="020F0600000000000000" pitchFamily="50" charset="-128"/>
                <a:ea typeface="HG丸ｺﾞｼｯｸM-PRO" panose="020F0600000000000000" pitchFamily="50" charset="-128"/>
              </a:rPr>
              <a:t>もの</a:t>
            </a:r>
            <a:r>
              <a:rPr lang="ja-JP" altLang="en-US" b="1" dirty="0">
                <a:solidFill>
                  <a:srgbClr val="000000"/>
                </a:solidFill>
                <a:latin typeface="HG丸ｺﾞｼｯｸM-PRO" panose="020F0600000000000000" pitchFamily="50" charset="-128"/>
                <a:ea typeface="HG丸ｺﾞｼｯｸM-PRO" panose="020F0600000000000000" pitchFamily="50" charset="-128"/>
              </a:rPr>
              <a:t>が楽だと思います</a:t>
            </a:r>
            <a:r>
              <a:rPr lang="ja-JP" altLang="en-US" b="1"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b="1" dirty="0" smtClean="0">
              <a:solidFill>
                <a:srgbClr val="000000"/>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b="1" dirty="0" smtClean="0">
              <a:solidFill>
                <a:srgbClr val="000000"/>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b="1" dirty="0">
              <a:solidFill>
                <a:srgbClr val="000000"/>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b="1" dirty="0" smtClean="0">
              <a:solidFill>
                <a:srgbClr val="000000"/>
              </a:solidFill>
              <a:latin typeface="HG丸ｺﾞｼｯｸM-PRO" panose="020F0600000000000000" pitchFamily="50" charset="-128"/>
              <a:ea typeface="HG丸ｺﾞｼｯｸM-PRO" panose="020F0600000000000000" pitchFamily="50" charset="-128"/>
            </a:endParaRPr>
          </a:p>
        </p:txBody>
      </p:sp>
      <p:sp>
        <p:nvSpPr>
          <p:cNvPr id="15" name="タイトル 1"/>
          <p:cNvSpPr txBox="1">
            <a:spLocks/>
          </p:cNvSpPr>
          <p:nvPr/>
        </p:nvSpPr>
        <p:spPr>
          <a:xfrm rot="10800000" flipV="1">
            <a:off x="5708985" y="1691680"/>
            <a:ext cx="3762962" cy="1296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500" b="1" dirty="0" smtClean="0">
                <a:solidFill>
                  <a:schemeClr val="accent1">
                    <a:lumMod val="75000"/>
                  </a:schemeClr>
                </a:solidFill>
              </a:rPr>
              <a:t>【</a:t>
            </a:r>
            <a:r>
              <a:rPr lang="ja-JP" altLang="en-US" sz="2500" b="1" dirty="0">
                <a:solidFill>
                  <a:schemeClr val="accent1">
                    <a:lumMod val="75000"/>
                  </a:schemeClr>
                </a:solidFill>
              </a:rPr>
              <a:t>持ち物</a:t>
            </a:r>
            <a:r>
              <a:rPr lang="en-US" altLang="ja-JP" sz="2500" b="1" dirty="0" smtClean="0">
                <a:solidFill>
                  <a:schemeClr val="accent1">
                    <a:lumMod val="75000"/>
                  </a:schemeClr>
                </a:solidFill>
              </a:rPr>
              <a:t>】</a:t>
            </a:r>
            <a:endParaRPr lang="ja-JP" altLang="en-US" sz="2500" b="1" dirty="0">
              <a:solidFill>
                <a:schemeClr val="accent1">
                  <a:lumMod val="75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6649" y="1187624"/>
            <a:ext cx="2135113" cy="331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12" y="6732240"/>
            <a:ext cx="2441668" cy="230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638" y="6384051"/>
            <a:ext cx="219611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383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電話相談イラスト無料」の画像検索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76483">
            <a:off x="6672961" y="5094071"/>
            <a:ext cx="779426" cy="779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089" name="テキスト ボックス 17"/>
          <p:cNvSpPr txBox="1">
            <a:spLocks noChangeArrowheads="1"/>
          </p:cNvSpPr>
          <p:nvPr/>
        </p:nvSpPr>
        <p:spPr bwMode="auto">
          <a:xfrm>
            <a:off x="6348640" y="6443438"/>
            <a:ext cx="5126377" cy="923330"/>
          </a:xfrm>
          <a:prstGeom prst="rect">
            <a:avLst/>
          </a:prstGeom>
          <a:solidFill>
            <a:srgbClr val="FF5050"/>
          </a:solidFill>
          <a:ln w="3175">
            <a:solidFill>
              <a:schemeClr val="tx1"/>
            </a:solidFill>
            <a:miter lim="800000"/>
            <a:headEnd/>
            <a:tailEnd/>
          </a:ln>
        </p:spPr>
        <p:txBody>
          <a:bodyPr wrap="square">
            <a:spAutoFit/>
          </a:bodyPr>
          <a:lstStyle>
            <a:lvl1pPr algn="l"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HG丸ｺﾞｼｯｸM-PRO" panose="020F0600000000000000" pitchFamily="50" charset="-128"/>
                <a:ea typeface="HG丸ｺﾞｼｯｸM-PRO" panose="020F0600000000000000" pitchFamily="50" charset="-128"/>
              </a:rPr>
              <a:t>☆</a:t>
            </a:r>
            <a:r>
              <a:rPr lang="ja-JP" altLang="en-US" sz="1800" b="1" dirty="0" smtClean="0">
                <a:solidFill>
                  <a:schemeClr val="bg1"/>
                </a:solidFill>
                <a:latin typeface="HG丸ｺﾞｼｯｸM-PRO" panose="020F0600000000000000" pitchFamily="50" charset="-128"/>
                <a:ea typeface="HG丸ｺﾞｼｯｸM-PRO" panose="020F0600000000000000" pitchFamily="50" charset="-128"/>
              </a:rPr>
              <a:t>平日：</a:t>
            </a:r>
            <a:r>
              <a:rPr lang="ja-JP" altLang="en-US" sz="1800" b="1" dirty="0">
                <a:solidFill>
                  <a:schemeClr val="bg1"/>
                </a:solidFill>
                <a:latin typeface="HG丸ｺﾞｼｯｸM-PRO" panose="020F0600000000000000" pitchFamily="50" charset="-128"/>
                <a:ea typeface="HG丸ｺﾞｼｯｸM-PRO" panose="020F0600000000000000" pitchFamily="50" charset="-128"/>
              </a:rPr>
              <a:t>　</a:t>
            </a:r>
            <a:r>
              <a:rPr lang="en-US" altLang="ja-JP" sz="1800" b="1" dirty="0" smtClean="0">
                <a:solidFill>
                  <a:schemeClr val="bg1"/>
                </a:solidFill>
                <a:latin typeface="HG丸ｺﾞｼｯｸM-PRO" panose="020F0600000000000000" pitchFamily="50" charset="-128"/>
                <a:ea typeface="HG丸ｺﾞｼｯｸM-PRO" panose="020F0600000000000000" pitchFamily="50" charset="-128"/>
              </a:rPr>
              <a:t>9</a:t>
            </a:r>
            <a:r>
              <a:rPr lang="ja-JP" altLang="en-US" sz="1800" b="1" dirty="0">
                <a:solidFill>
                  <a:schemeClr val="bg1"/>
                </a:solidFill>
                <a:latin typeface="HG丸ｺﾞｼｯｸM-PRO" panose="020F0600000000000000" pitchFamily="50" charset="-128"/>
                <a:ea typeface="HG丸ｺﾞｼｯｸM-PRO" panose="020F0600000000000000" pitchFamily="50" charset="-128"/>
              </a:rPr>
              <a:t>時～</a:t>
            </a:r>
            <a:r>
              <a:rPr lang="en-US" altLang="ja-JP" sz="1800" b="1" dirty="0">
                <a:solidFill>
                  <a:schemeClr val="bg1"/>
                </a:solidFill>
                <a:latin typeface="HG丸ｺﾞｼｯｸM-PRO" panose="020F0600000000000000" pitchFamily="50" charset="-128"/>
                <a:ea typeface="HG丸ｺﾞｼｯｸM-PRO" panose="020F0600000000000000" pitchFamily="50" charset="-128"/>
              </a:rPr>
              <a:t>17</a:t>
            </a:r>
            <a:r>
              <a:rPr lang="ja-JP" altLang="en-US" sz="1800" b="1" dirty="0">
                <a:solidFill>
                  <a:schemeClr val="bg1"/>
                </a:solidFill>
                <a:latin typeface="HG丸ｺﾞｼｯｸM-PRO" panose="020F0600000000000000" pitchFamily="50" charset="-128"/>
                <a:ea typeface="HG丸ｺﾞｼｯｸM-PRO" panose="020F0600000000000000" pitchFamily="50" charset="-128"/>
              </a:rPr>
              <a:t>時　→  </a:t>
            </a:r>
            <a:r>
              <a:rPr lang="ja-JP" altLang="en-US" sz="1800" b="1" u="sng" dirty="0">
                <a:solidFill>
                  <a:schemeClr val="bg1"/>
                </a:solidFill>
                <a:latin typeface="HG丸ｺﾞｼｯｸM-PRO" panose="020F0600000000000000" pitchFamily="50" charset="-128"/>
                <a:ea typeface="HG丸ｺﾞｼｯｸM-PRO" panose="020F0600000000000000" pitchFamily="50" charset="-128"/>
              </a:rPr>
              <a:t>外来治療センター</a:t>
            </a:r>
            <a:endParaRPr lang="en-US" altLang="ja-JP" sz="1800" b="1" u="sng" dirty="0">
              <a:solidFill>
                <a:schemeClr val="bg1"/>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800" b="1" dirty="0">
                <a:solidFill>
                  <a:schemeClr val="bg1"/>
                </a:solidFill>
                <a:latin typeface="HG丸ｺﾞｼｯｸM-PRO" panose="020F0600000000000000" pitchFamily="50" charset="-128"/>
                <a:ea typeface="HG丸ｺﾞｼｯｸM-PRO" panose="020F0600000000000000" pitchFamily="50" charset="-128"/>
              </a:rPr>
              <a:t>☆平日</a:t>
            </a:r>
            <a:r>
              <a:rPr lang="ja-JP" altLang="en-US" sz="1800" b="1" dirty="0" smtClean="0">
                <a:solidFill>
                  <a:schemeClr val="bg1"/>
                </a:solidFill>
                <a:latin typeface="HG丸ｺﾞｼｯｸM-PRO" panose="020F0600000000000000" pitchFamily="50" charset="-128"/>
                <a:ea typeface="HG丸ｺﾞｼｯｸM-PRO" panose="020F0600000000000000" pitchFamily="50" charset="-128"/>
              </a:rPr>
              <a:t>夜間：</a:t>
            </a:r>
            <a:r>
              <a:rPr lang="ja-JP" altLang="en-US" sz="1800" b="1" dirty="0">
                <a:solidFill>
                  <a:schemeClr val="bg1"/>
                </a:solidFill>
                <a:latin typeface="HG丸ｺﾞｼｯｸM-PRO" panose="020F0600000000000000" pitchFamily="50" charset="-128"/>
                <a:ea typeface="HG丸ｺﾞｼｯｸM-PRO" panose="020F0600000000000000" pitchFamily="50" charset="-128"/>
              </a:rPr>
              <a:t>　</a:t>
            </a:r>
            <a:r>
              <a:rPr lang="en-US" altLang="ja-JP" sz="1800" b="1" dirty="0" smtClean="0">
                <a:solidFill>
                  <a:schemeClr val="bg1"/>
                </a:solidFill>
                <a:latin typeface="HG丸ｺﾞｼｯｸM-PRO" panose="020F0600000000000000" pitchFamily="50" charset="-128"/>
                <a:ea typeface="HG丸ｺﾞｼｯｸM-PRO" panose="020F0600000000000000" pitchFamily="50" charset="-128"/>
              </a:rPr>
              <a:t>17</a:t>
            </a:r>
            <a:r>
              <a:rPr lang="ja-JP" altLang="en-US" sz="1800" b="1" dirty="0">
                <a:solidFill>
                  <a:schemeClr val="bg1"/>
                </a:solidFill>
                <a:latin typeface="HG丸ｺﾞｼｯｸM-PRO" panose="020F0600000000000000" pitchFamily="50" charset="-128"/>
                <a:ea typeface="HG丸ｺﾞｼｯｸM-PRO" panose="020F0600000000000000" pitchFamily="50" charset="-128"/>
              </a:rPr>
              <a:t>時～</a:t>
            </a:r>
            <a:r>
              <a:rPr lang="en-US" altLang="ja-JP" sz="1800" b="1" dirty="0">
                <a:solidFill>
                  <a:schemeClr val="bg1"/>
                </a:solidFill>
                <a:latin typeface="HG丸ｺﾞｼｯｸM-PRO" panose="020F0600000000000000" pitchFamily="50" charset="-128"/>
                <a:ea typeface="HG丸ｺﾞｼｯｸM-PRO" panose="020F0600000000000000" pitchFamily="50" charset="-128"/>
              </a:rPr>
              <a:t>9</a:t>
            </a:r>
            <a:r>
              <a:rPr lang="ja-JP" altLang="en-US" sz="1800" b="1" dirty="0">
                <a:solidFill>
                  <a:schemeClr val="bg1"/>
                </a:solidFill>
                <a:latin typeface="HG丸ｺﾞｼｯｸM-PRO" panose="020F0600000000000000" pitchFamily="50" charset="-128"/>
                <a:ea typeface="HG丸ｺﾞｼｯｸM-PRO" panose="020F0600000000000000" pitchFamily="50" charset="-128"/>
              </a:rPr>
              <a:t>時　→　</a:t>
            </a:r>
            <a:r>
              <a:rPr lang="en-US" altLang="ja-JP" sz="1800" b="1" u="sng" dirty="0">
                <a:solidFill>
                  <a:schemeClr val="bg1"/>
                </a:solidFill>
                <a:latin typeface="HG丸ｺﾞｼｯｸM-PRO" panose="020F0600000000000000" pitchFamily="50" charset="-128"/>
                <a:ea typeface="HG丸ｺﾞｼｯｸM-PRO" panose="020F0600000000000000" pitchFamily="50" charset="-128"/>
              </a:rPr>
              <a:t>ER</a:t>
            </a:r>
          </a:p>
          <a:p>
            <a:pPr eaLnBrk="1" hangingPunct="1">
              <a:spcBef>
                <a:spcPct val="0"/>
              </a:spcBef>
              <a:buFontTx/>
              <a:buNone/>
            </a:pPr>
            <a:r>
              <a:rPr lang="ja-JP" altLang="en-US" sz="1800" b="1" dirty="0">
                <a:solidFill>
                  <a:schemeClr val="bg1"/>
                </a:solidFill>
                <a:latin typeface="HG丸ｺﾞｼｯｸM-PRO" panose="020F0600000000000000" pitchFamily="50" charset="-128"/>
                <a:ea typeface="HG丸ｺﾞｼｯｸM-PRO" panose="020F0600000000000000" pitchFamily="50" charset="-128"/>
              </a:rPr>
              <a:t>☆土・日・</a:t>
            </a:r>
            <a:r>
              <a:rPr lang="ja-JP" altLang="en-US" sz="1800" b="1" dirty="0" smtClean="0">
                <a:solidFill>
                  <a:schemeClr val="bg1"/>
                </a:solidFill>
                <a:latin typeface="HG丸ｺﾞｼｯｸM-PRO" panose="020F0600000000000000" pitchFamily="50" charset="-128"/>
                <a:ea typeface="HG丸ｺﾞｼｯｸM-PRO" panose="020F0600000000000000" pitchFamily="50" charset="-128"/>
              </a:rPr>
              <a:t>祝日：</a:t>
            </a:r>
            <a:r>
              <a:rPr lang="ja-JP" altLang="en-US" sz="1800" b="1" dirty="0">
                <a:solidFill>
                  <a:schemeClr val="bg1"/>
                </a:solidFill>
                <a:latin typeface="HG丸ｺﾞｼｯｸM-PRO" panose="020F0600000000000000" pitchFamily="50" charset="-128"/>
                <a:ea typeface="HG丸ｺﾞｼｯｸM-PRO" panose="020F0600000000000000" pitchFamily="50" charset="-128"/>
              </a:rPr>
              <a:t>　</a:t>
            </a:r>
            <a:r>
              <a:rPr lang="en-US" altLang="ja-JP" sz="1800" b="1" dirty="0" smtClean="0">
                <a:solidFill>
                  <a:schemeClr val="bg1"/>
                </a:solidFill>
                <a:latin typeface="HG丸ｺﾞｼｯｸM-PRO" panose="020F0600000000000000" pitchFamily="50" charset="-128"/>
                <a:ea typeface="HG丸ｺﾞｼｯｸM-PRO" panose="020F0600000000000000" pitchFamily="50" charset="-128"/>
              </a:rPr>
              <a:t>9</a:t>
            </a:r>
            <a:r>
              <a:rPr lang="ja-JP" altLang="en-US" sz="1800" b="1" dirty="0">
                <a:solidFill>
                  <a:schemeClr val="bg1"/>
                </a:solidFill>
                <a:latin typeface="HG丸ｺﾞｼｯｸM-PRO" panose="020F0600000000000000" pitchFamily="50" charset="-128"/>
                <a:ea typeface="HG丸ｺﾞｼｯｸM-PRO" panose="020F0600000000000000" pitchFamily="50" charset="-128"/>
              </a:rPr>
              <a:t>時～</a:t>
            </a:r>
            <a:r>
              <a:rPr lang="en-US" altLang="ja-JP" sz="1800" b="1" dirty="0">
                <a:solidFill>
                  <a:schemeClr val="bg1"/>
                </a:solidFill>
                <a:latin typeface="HG丸ｺﾞｼｯｸM-PRO" panose="020F0600000000000000" pitchFamily="50" charset="-128"/>
                <a:ea typeface="HG丸ｺﾞｼｯｸM-PRO" panose="020F0600000000000000" pitchFamily="50" charset="-128"/>
              </a:rPr>
              <a:t>9</a:t>
            </a:r>
            <a:r>
              <a:rPr lang="ja-JP" altLang="en-US" sz="1800" b="1" dirty="0">
                <a:solidFill>
                  <a:schemeClr val="bg1"/>
                </a:solidFill>
                <a:latin typeface="HG丸ｺﾞｼｯｸM-PRO" panose="020F0600000000000000" pitchFamily="50" charset="-128"/>
                <a:ea typeface="HG丸ｺﾞｼｯｸM-PRO" panose="020F0600000000000000" pitchFamily="50" charset="-128"/>
              </a:rPr>
              <a:t>時 　 →　</a:t>
            </a:r>
            <a:r>
              <a:rPr lang="en-US" altLang="ja-JP" sz="1800" b="1" u="sng" dirty="0">
                <a:solidFill>
                  <a:schemeClr val="bg1"/>
                </a:solidFill>
                <a:latin typeface="HG丸ｺﾞｼｯｸM-PRO" panose="020F0600000000000000" pitchFamily="50" charset="-128"/>
                <a:ea typeface="HG丸ｺﾞｼｯｸM-PRO" panose="020F0600000000000000" pitchFamily="50" charset="-128"/>
              </a:rPr>
              <a:t>ER</a:t>
            </a:r>
            <a:endParaRPr lang="ja-JP" altLang="en-US" sz="1800" b="1" u="sng" dirty="0">
              <a:solidFill>
                <a:schemeClr val="bg1"/>
              </a:solidFill>
              <a:latin typeface="HG丸ｺﾞｼｯｸM-PRO" panose="020F0600000000000000" pitchFamily="50" charset="-128"/>
              <a:ea typeface="HG丸ｺﾞｼｯｸM-PRO" panose="020F0600000000000000" pitchFamily="50" charset="-128"/>
            </a:endParaRPr>
          </a:p>
        </p:txBody>
      </p:sp>
      <p:sp>
        <p:nvSpPr>
          <p:cNvPr id="3075" name="円形吹き出し 14"/>
          <p:cNvSpPr>
            <a:spLocks noChangeArrowheads="1"/>
          </p:cNvSpPr>
          <p:nvPr/>
        </p:nvSpPr>
        <p:spPr bwMode="auto">
          <a:xfrm>
            <a:off x="6331936" y="2015572"/>
            <a:ext cx="4835771" cy="3692770"/>
          </a:xfrm>
          <a:prstGeom prst="wedgeEllipseCallout">
            <a:avLst>
              <a:gd name="adj1" fmla="val 48259"/>
              <a:gd name="adj2" fmla="val 4154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algn="l"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4923">
              <a:solidFill>
                <a:schemeClr val="tx2"/>
              </a:solidFill>
            </a:endParaRPr>
          </a:p>
        </p:txBody>
      </p:sp>
      <p:sp>
        <p:nvSpPr>
          <p:cNvPr id="12290" name="Rectangle 2"/>
          <p:cNvSpPr>
            <a:spLocks noChangeArrowheads="1"/>
          </p:cNvSpPr>
          <p:nvPr/>
        </p:nvSpPr>
        <p:spPr bwMode="auto">
          <a:xfrm>
            <a:off x="-141022" y="329243"/>
            <a:ext cx="6254046" cy="6396874"/>
          </a:xfrm>
          <a:prstGeom prst="rect">
            <a:avLst/>
          </a:prstGeom>
          <a:noFill/>
          <a:ln w="9525">
            <a:noFill/>
            <a:miter lim="800000"/>
            <a:headEnd/>
            <a:tailEnd/>
          </a:ln>
          <a:effectLst/>
        </p:spPr>
        <p:txBody>
          <a:bodyPr/>
          <a:lstStyle>
            <a:lvl1pPr marL="342900" indent="-342900" eaLnBrk="0" hangingPunct="0">
              <a:defRPr kumimoji="1" sz="4000">
                <a:solidFill>
                  <a:schemeClr val="tx2"/>
                </a:solidFill>
                <a:latin typeface="Arial" charset="0"/>
                <a:ea typeface="ＭＳ Ｐゴシック" pitchFamily="50" charset="-128"/>
              </a:defRPr>
            </a:lvl1pPr>
            <a:lvl2pPr marL="742950" indent="-285750" eaLnBrk="0" hangingPunct="0">
              <a:defRPr kumimoji="1" sz="4000">
                <a:solidFill>
                  <a:schemeClr val="tx2"/>
                </a:solidFill>
                <a:latin typeface="Arial" charset="0"/>
                <a:ea typeface="ＭＳ Ｐゴシック" pitchFamily="50" charset="-128"/>
              </a:defRPr>
            </a:lvl2pPr>
            <a:lvl3pPr marL="1143000" indent="-228600" eaLnBrk="0" hangingPunct="0">
              <a:defRPr kumimoji="1" sz="4000">
                <a:solidFill>
                  <a:schemeClr val="tx2"/>
                </a:solidFill>
                <a:latin typeface="Arial" charset="0"/>
                <a:ea typeface="ＭＳ Ｐゴシック" pitchFamily="50" charset="-128"/>
              </a:defRPr>
            </a:lvl3pPr>
            <a:lvl4pPr marL="1600200" indent="-228600" eaLnBrk="0" hangingPunct="0">
              <a:defRPr kumimoji="1" sz="4000">
                <a:solidFill>
                  <a:schemeClr val="tx2"/>
                </a:solidFill>
                <a:latin typeface="Arial" charset="0"/>
                <a:ea typeface="ＭＳ Ｐゴシック" pitchFamily="50" charset="-128"/>
              </a:defRPr>
            </a:lvl4pPr>
            <a:lvl5pPr marL="2057400" indent="-228600" eaLnBrk="0" hangingPunct="0">
              <a:defRPr kumimoji="1" sz="4000">
                <a:solidFill>
                  <a:schemeClr val="tx2"/>
                </a:solidFill>
                <a:latin typeface="Arial" charset="0"/>
                <a:ea typeface="ＭＳ Ｐゴシック" pitchFamily="50" charset="-128"/>
              </a:defRPr>
            </a:lvl5pPr>
            <a:lvl6pPr marL="2514600" indent="-228600" algn="ctr" eaLnBrk="0" fontAlgn="base" hangingPunct="0">
              <a:spcBef>
                <a:spcPct val="0"/>
              </a:spcBef>
              <a:spcAft>
                <a:spcPct val="0"/>
              </a:spcAft>
              <a:defRPr kumimoji="1" sz="4000">
                <a:solidFill>
                  <a:schemeClr val="tx2"/>
                </a:solidFill>
                <a:latin typeface="Arial" charset="0"/>
                <a:ea typeface="ＭＳ Ｐゴシック" pitchFamily="50" charset="-128"/>
              </a:defRPr>
            </a:lvl6pPr>
            <a:lvl7pPr marL="2971800" indent="-228600" algn="ctr" eaLnBrk="0" fontAlgn="base" hangingPunct="0">
              <a:spcBef>
                <a:spcPct val="0"/>
              </a:spcBef>
              <a:spcAft>
                <a:spcPct val="0"/>
              </a:spcAft>
              <a:defRPr kumimoji="1" sz="4000">
                <a:solidFill>
                  <a:schemeClr val="tx2"/>
                </a:solidFill>
                <a:latin typeface="Arial" charset="0"/>
                <a:ea typeface="ＭＳ Ｐゴシック" pitchFamily="50" charset="-128"/>
              </a:defRPr>
            </a:lvl7pPr>
            <a:lvl8pPr marL="3429000" indent="-228600" algn="ctr" eaLnBrk="0" fontAlgn="base" hangingPunct="0">
              <a:spcBef>
                <a:spcPct val="0"/>
              </a:spcBef>
              <a:spcAft>
                <a:spcPct val="0"/>
              </a:spcAft>
              <a:defRPr kumimoji="1" sz="4000">
                <a:solidFill>
                  <a:schemeClr val="tx2"/>
                </a:solidFill>
                <a:latin typeface="Arial" charset="0"/>
                <a:ea typeface="ＭＳ Ｐゴシック" pitchFamily="50" charset="-128"/>
              </a:defRPr>
            </a:lvl8pPr>
            <a:lvl9pPr marL="3886200" indent="-228600" algn="ctr" eaLnBrk="0" fontAlgn="base" hangingPunct="0">
              <a:spcBef>
                <a:spcPct val="0"/>
              </a:spcBef>
              <a:spcAft>
                <a:spcPct val="0"/>
              </a:spcAft>
              <a:defRPr kumimoji="1" sz="4000">
                <a:solidFill>
                  <a:schemeClr val="tx2"/>
                </a:solidFill>
                <a:latin typeface="Arial" charset="0"/>
                <a:ea typeface="ＭＳ Ｐゴシック" pitchFamily="50" charset="-128"/>
              </a:defRPr>
            </a:lvl9pPr>
          </a:lstStyle>
          <a:p>
            <a:pPr algn="l" eaLnBrk="1" hangingPunct="1">
              <a:spcBef>
                <a:spcPct val="20000"/>
              </a:spcBef>
              <a:defRPr/>
            </a:pPr>
            <a:r>
              <a:rPr lang="ja-JP" altLang="en-US" sz="1600" b="1" dirty="0">
                <a:solidFill>
                  <a:schemeClr val="tx1"/>
                </a:solidFill>
                <a:effectLst>
                  <a:outerShdw blurRad="38100" dist="38100" dir="2700000" algn="tl">
                    <a:srgbClr val="C0C0C0"/>
                  </a:outerShdw>
                </a:effectLst>
                <a:latin typeface="HG丸ｺﾞｼｯｸM-PRO" pitchFamily="50" charset="-128"/>
                <a:ea typeface="HG丸ｺﾞｼｯｸM-PRO" pitchFamily="50" charset="-128"/>
              </a:rPr>
              <a:t>　　</a:t>
            </a:r>
            <a:r>
              <a:rPr lang="en-US" altLang="ja-JP" sz="2000" b="1" dirty="0">
                <a:solidFill>
                  <a:schemeClr val="tx1"/>
                </a:solidFill>
                <a:effectLst>
                  <a:outerShdw blurRad="38100" dist="38100" dir="2700000" algn="tl">
                    <a:srgbClr val="C0C0C0"/>
                  </a:outerShdw>
                </a:effectLst>
                <a:latin typeface="HG丸ｺﾞｼｯｸM-PRO" pitchFamily="50" charset="-128"/>
                <a:ea typeface="HG丸ｺﾞｼｯｸM-PRO" pitchFamily="50" charset="-128"/>
              </a:rPr>
              <a:t>《 </a:t>
            </a:r>
            <a:r>
              <a:rPr lang="ja-JP" altLang="en-US" sz="2000" b="1" dirty="0">
                <a:solidFill>
                  <a:schemeClr val="tx1"/>
                </a:solidFill>
                <a:effectLst>
                  <a:outerShdw blurRad="38100" dist="38100" dir="2700000" algn="tl">
                    <a:srgbClr val="C0C0C0"/>
                  </a:outerShdw>
                </a:effectLst>
                <a:latin typeface="HG丸ｺﾞｼｯｸM-PRO" pitchFamily="50" charset="-128"/>
                <a:ea typeface="HG丸ｺﾞｼｯｸM-PRO" pitchFamily="50" charset="-128"/>
              </a:rPr>
              <a:t>化学療法の実施当日の流れ </a:t>
            </a:r>
            <a:r>
              <a:rPr lang="en-US" altLang="ja-JP" sz="2000" b="1" dirty="0">
                <a:solidFill>
                  <a:schemeClr val="tx1"/>
                </a:solidFill>
                <a:effectLst>
                  <a:outerShdw blurRad="38100" dist="38100" dir="2700000" algn="tl">
                    <a:srgbClr val="C0C0C0"/>
                  </a:outerShdw>
                </a:effectLst>
                <a:latin typeface="HG丸ｺﾞｼｯｸM-PRO" pitchFamily="50" charset="-128"/>
                <a:ea typeface="HG丸ｺﾞｼｯｸM-PRO" pitchFamily="50" charset="-128"/>
              </a:rPr>
              <a:t>》</a:t>
            </a:r>
          </a:p>
          <a:p>
            <a:pPr algn="l" eaLnBrk="1" hangingPunct="1">
              <a:spcBef>
                <a:spcPct val="20000"/>
              </a:spcBef>
              <a:defRPr/>
            </a:pPr>
            <a:r>
              <a:rPr lang="ja-JP" altLang="en-US" sz="1600" b="1" dirty="0">
                <a:solidFill>
                  <a:schemeClr val="tx1"/>
                </a:solidFill>
                <a:latin typeface="HG丸ｺﾞｼｯｸM-PRO" pitchFamily="50" charset="-128"/>
                <a:ea typeface="HG丸ｺﾞｼｯｸM-PRO" pitchFamily="50" charset="-128"/>
              </a:rPr>
              <a:t>　</a:t>
            </a:r>
            <a:r>
              <a:rPr lang="ja-JP" altLang="en-US" sz="1600" b="1" dirty="0" smtClean="0">
                <a:solidFill>
                  <a:schemeClr val="tx1"/>
                </a:solidFill>
                <a:latin typeface="HG丸ｺﾞｼｯｸM-PRO" pitchFamily="50" charset="-128"/>
                <a:ea typeface="HG丸ｺﾞｼｯｸM-PRO" pitchFamily="50" charset="-128"/>
              </a:rPr>
              <a:t> </a:t>
            </a:r>
            <a:r>
              <a:rPr lang="en-US" altLang="ja-JP" sz="1800" b="1" dirty="0" smtClean="0">
                <a:solidFill>
                  <a:schemeClr val="tx1"/>
                </a:solidFill>
                <a:latin typeface="HG丸ｺﾞｼｯｸM-PRO" pitchFamily="50" charset="-128"/>
                <a:ea typeface="HG丸ｺﾞｼｯｸM-PRO" pitchFamily="50" charset="-128"/>
              </a:rPr>
              <a:t>【</a:t>
            </a:r>
            <a:r>
              <a:rPr lang="ja-JP" altLang="en-US" sz="1800" b="1" dirty="0">
                <a:solidFill>
                  <a:schemeClr val="tx1"/>
                </a:solidFill>
                <a:latin typeface="HG丸ｺﾞｼｯｸM-PRO" pitchFamily="50" charset="-128"/>
                <a:ea typeface="HG丸ｺﾞｼｯｸM-PRO" pitchFamily="50" charset="-128"/>
              </a:rPr>
              <a:t>受付</a:t>
            </a:r>
            <a:r>
              <a:rPr lang="en-US" altLang="ja-JP" sz="1800" b="1" dirty="0">
                <a:solidFill>
                  <a:schemeClr val="tx1"/>
                </a:solidFill>
                <a:latin typeface="HG丸ｺﾞｼｯｸM-PRO" pitchFamily="50" charset="-128"/>
                <a:ea typeface="HG丸ｺﾞｼｯｸM-PRO" pitchFamily="50" charset="-128"/>
              </a:rPr>
              <a:t>】→ </a:t>
            </a:r>
            <a:r>
              <a:rPr lang="ja-JP" altLang="en-US" sz="1800" b="1" dirty="0">
                <a:solidFill>
                  <a:schemeClr val="tx1"/>
                </a:solidFill>
                <a:latin typeface="HG丸ｺﾞｼｯｸM-PRO" pitchFamily="50" charset="-128"/>
                <a:ea typeface="HG丸ｺﾞｼｯｸM-PRO" pitchFamily="50" charset="-128"/>
              </a:rPr>
              <a:t>再来受付機</a:t>
            </a:r>
          </a:p>
          <a:p>
            <a:pPr lvl="2" algn="l" eaLnBrk="1" hangingPunct="1">
              <a:spcBef>
                <a:spcPct val="20000"/>
              </a:spcBef>
              <a:buFontTx/>
              <a:buChar char="•"/>
              <a:defRPr/>
            </a:pPr>
            <a:r>
              <a:rPr lang="ja-JP" altLang="en-US" sz="1800" b="1" dirty="0">
                <a:solidFill>
                  <a:schemeClr val="tx1"/>
                </a:solidFill>
                <a:latin typeface="HG丸ｺﾞｼｯｸM-PRO" pitchFamily="50" charset="-128"/>
                <a:ea typeface="HG丸ｺﾞｼｯｸM-PRO" pitchFamily="50" charset="-128"/>
              </a:rPr>
              <a:t>来院時再来受付機に診察券を通して下さい。</a:t>
            </a:r>
          </a:p>
          <a:p>
            <a:pPr marL="342900" lvl="2" indent="-342900" eaLnBrk="1" hangingPunct="1">
              <a:spcBef>
                <a:spcPct val="20000"/>
              </a:spcBef>
              <a:defRPr/>
            </a:pPr>
            <a:r>
              <a:rPr lang="ja-JP" altLang="en-US" sz="1800" b="1" dirty="0">
                <a:solidFill>
                  <a:schemeClr val="tx1"/>
                </a:solidFill>
                <a:latin typeface="HG丸ｺﾞｼｯｸM-PRO" pitchFamily="50" charset="-128"/>
                <a:ea typeface="HG丸ｺﾞｼｯｸM-PRO" pitchFamily="50" charset="-128"/>
              </a:rPr>
              <a:t>　</a:t>
            </a:r>
            <a:r>
              <a:rPr lang="en-US" altLang="ja-JP" sz="1800" b="1" dirty="0">
                <a:solidFill>
                  <a:schemeClr val="tx1"/>
                </a:solidFill>
                <a:latin typeface="HG丸ｺﾞｼｯｸM-PRO" pitchFamily="50" charset="-128"/>
                <a:ea typeface="HG丸ｺﾞｼｯｸM-PRO" pitchFamily="50" charset="-128"/>
              </a:rPr>
              <a:t>【</a:t>
            </a:r>
            <a:r>
              <a:rPr lang="ja-JP" altLang="en-US" sz="1800" b="1" dirty="0">
                <a:solidFill>
                  <a:schemeClr val="tx1"/>
                </a:solidFill>
                <a:latin typeface="HG丸ｺﾞｼｯｸM-PRO" pitchFamily="50" charset="-128"/>
                <a:ea typeface="HG丸ｺﾞｼｯｸM-PRO" pitchFamily="50" charset="-128"/>
              </a:rPr>
              <a:t>採血</a:t>
            </a:r>
            <a:r>
              <a:rPr lang="en-US" altLang="ja-JP" sz="1800" b="1" dirty="0">
                <a:solidFill>
                  <a:schemeClr val="tx1"/>
                </a:solidFill>
                <a:latin typeface="HG丸ｺﾞｼｯｸM-PRO" pitchFamily="50" charset="-128"/>
                <a:ea typeface="HG丸ｺﾞｼｯｸM-PRO" pitchFamily="50" charset="-128"/>
              </a:rPr>
              <a:t>】 → </a:t>
            </a:r>
            <a:r>
              <a:rPr lang="ja-JP" altLang="en-US" sz="1800" b="1" dirty="0" smtClean="0">
                <a:solidFill>
                  <a:schemeClr val="tx1"/>
                </a:solidFill>
                <a:latin typeface="HG丸ｺﾞｼｯｸM-PRO" pitchFamily="50" charset="-128"/>
                <a:ea typeface="HG丸ｺﾞｼｯｸM-PRO" pitchFamily="50" charset="-128"/>
              </a:rPr>
              <a:t>採血室：</a:t>
            </a:r>
            <a:r>
              <a:rPr lang="ja-JP" altLang="en-US" sz="1800" b="1" dirty="0">
                <a:solidFill>
                  <a:schemeClr val="tx1"/>
                </a:solidFill>
                <a:latin typeface="HG丸ｺﾞｼｯｸM-PRO" pitchFamily="50" charset="-128"/>
                <a:ea typeface="HG丸ｺﾞｼｯｸM-PRO" pitchFamily="50" charset="-128"/>
              </a:rPr>
              <a:t>診察前に採血を受けます</a:t>
            </a:r>
            <a:r>
              <a:rPr lang="ja-JP" altLang="en-US" sz="1800" b="1" dirty="0" smtClean="0">
                <a:solidFill>
                  <a:schemeClr val="tx1"/>
                </a:solidFill>
                <a:latin typeface="HG丸ｺﾞｼｯｸM-PRO" pitchFamily="50" charset="-128"/>
                <a:ea typeface="HG丸ｺﾞｼｯｸM-PRO" pitchFamily="50" charset="-128"/>
              </a:rPr>
              <a:t>。</a:t>
            </a:r>
            <a:endParaRPr lang="ja-JP" altLang="en-US" sz="1800" b="1" i="1" u="sng" dirty="0">
              <a:solidFill>
                <a:srgbClr val="00FF00"/>
              </a:solidFill>
              <a:latin typeface="HG丸ｺﾞｼｯｸM-PRO" pitchFamily="50" charset="-128"/>
              <a:ea typeface="HG丸ｺﾞｼｯｸM-PRO" pitchFamily="50" charset="-128"/>
            </a:endParaRPr>
          </a:p>
          <a:p>
            <a:pPr marL="914400" lvl="2" indent="0" eaLnBrk="1" hangingPunct="1">
              <a:spcBef>
                <a:spcPct val="20000"/>
              </a:spcBef>
              <a:defRPr/>
            </a:pPr>
            <a:r>
              <a:rPr lang="ja-JP" altLang="en-US" sz="1800" b="1" dirty="0" smtClean="0">
                <a:solidFill>
                  <a:srgbClr val="FF0000"/>
                </a:solidFill>
                <a:latin typeface="HG丸ｺﾞｼｯｸM-PRO" pitchFamily="50" charset="-128"/>
                <a:ea typeface="HG丸ｺﾞｼｯｸM-PRO" pitchFamily="50" charset="-128"/>
              </a:rPr>
              <a:t>   </a:t>
            </a:r>
            <a:r>
              <a:rPr lang="ja-JP" altLang="en-US" sz="1800" b="1" dirty="0" smtClean="0">
                <a:solidFill>
                  <a:schemeClr val="tx1"/>
                </a:solidFill>
                <a:latin typeface="HG丸ｺﾞｼｯｸM-PRO" pitchFamily="50" charset="-128"/>
                <a:ea typeface="HG丸ｺﾞｼｯｸM-PRO" pitchFamily="50" charset="-128"/>
              </a:rPr>
              <a:t>＊ </a:t>
            </a:r>
            <a:r>
              <a:rPr lang="ja-JP" altLang="en-US" sz="1800" b="1" dirty="0">
                <a:solidFill>
                  <a:schemeClr val="tx1"/>
                </a:solidFill>
                <a:latin typeface="HG丸ｺﾞｼｯｸM-PRO" pitchFamily="50" charset="-128"/>
                <a:ea typeface="HG丸ｺﾞｼｯｸM-PRO" pitchFamily="50" charset="-128"/>
              </a:rPr>
              <a:t>検査結果が出るまで</a:t>
            </a:r>
            <a:r>
              <a:rPr lang="ja-JP" altLang="en-US" sz="1800" b="1" dirty="0">
                <a:solidFill>
                  <a:srgbClr val="FF0000"/>
                </a:solidFill>
                <a:latin typeface="HG丸ｺﾞｼｯｸM-PRO" pitchFamily="50" charset="-128"/>
                <a:ea typeface="HG丸ｺﾞｼｯｸM-PRO" pitchFamily="50" charset="-128"/>
              </a:rPr>
              <a:t>約</a:t>
            </a:r>
            <a:r>
              <a:rPr lang="en-US" altLang="ja-JP" sz="1800" b="1" dirty="0">
                <a:solidFill>
                  <a:srgbClr val="FF0000"/>
                </a:solidFill>
                <a:latin typeface="HG丸ｺﾞｼｯｸM-PRO" pitchFamily="50" charset="-128"/>
                <a:ea typeface="HG丸ｺﾞｼｯｸM-PRO" pitchFamily="50" charset="-128"/>
              </a:rPr>
              <a:t>1</a:t>
            </a:r>
            <a:r>
              <a:rPr lang="ja-JP" altLang="en-US" sz="1800" b="1" dirty="0">
                <a:solidFill>
                  <a:srgbClr val="FF0000"/>
                </a:solidFill>
                <a:latin typeface="HG丸ｺﾞｼｯｸM-PRO" pitchFamily="50" charset="-128"/>
                <a:ea typeface="HG丸ｺﾞｼｯｸM-PRO" pitchFamily="50" charset="-128"/>
              </a:rPr>
              <a:t>時間</a:t>
            </a:r>
            <a:r>
              <a:rPr lang="ja-JP" altLang="en-US" sz="1800" b="1" dirty="0">
                <a:solidFill>
                  <a:schemeClr val="tx1"/>
                </a:solidFill>
                <a:latin typeface="HG丸ｺﾞｼｯｸM-PRO" pitchFamily="50" charset="-128"/>
                <a:ea typeface="HG丸ｺﾞｼｯｸM-PRO" pitchFamily="50" charset="-128"/>
              </a:rPr>
              <a:t>かかります</a:t>
            </a:r>
            <a:r>
              <a:rPr lang="ja-JP" altLang="en-US" sz="1800" b="1" dirty="0" smtClean="0">
                <a:solidFill>
                  <a:schemeClr val="tx1"/>
                </a:solidFill>
                <a:latin typeface="HG丸ｺﾞｼｯｸM-PRO" pitchFamily="50" charset="-128"/>
                <a:ea typeface="HG丸ｺﾞｼｯｸM-PRO" pitchFamily="50" charset="-128"/>
              </a:rPr>
              <a:t>。</a:t>
            </a:r>
            <a:endParaRPr lang="en-US" altLang="ja-JP" sz="1800" b="1" dirty="0" smtClean="0">
              <a:solidFill>
                <a:schemeClr val="tx1"/>
              </a:solidFill>
              <a:latin typeface="HG丸ｺﾞｼｯｸM-PRO" pitchFamily="50" charset="-128"/>
              <a:ea typeface="HG丸ｺﾞｼｯｸM-PRO" pitchFamily="50" charset="-128"/>
            </a:endParaRPr>
          </a:p>
          <a:p>
            <a:pPr marL="914400" lvl="2" indent="0" eaLnBrk="1" hangingPunct="1">
              <a:spcBef>
                <a:spcPct val="20000"/>
              </a:spcBef>
              <a:defRPr/>
            </a:pPr>
            <a:r>
              <a:rPr lang="ja-JP" altLang="en-US" sz="1800" b="1" dirty="0" smtClean="0">
                <a:solidFill>
                  <a:srgbClr val="FF0000"/>
                </a:solidFill>
                <a:latin typeface="HG丸ｺﾞｼｯｸM-PRO" pitchFamily="50" charset="-128"/>
                <a:ea typeface="HG丸ｺﾞｼｯｸM-PRO" pitchFamily="50" charset="-128"/>
              </a:rPr>
              <a:t>　    </a:t>
            </a:r>
            <a:r>
              <a:rPr lang="ja-JP" altLang="en-US" sz="1800" b="1" dirty="0" smtClean="0">
                <a:solidFill>
                  <a:schemeClr val="tx1"/>
                </a:solidFill>
                <a:latin typeface="HG丸ｺﾞｼｯｸM-PRO" pitchFamily="50" charset="-128"/>
                <a:ea typeface="HG丸ｺﾞｼｯｸM-PRO" pitchFamily="50" charset="-128"/>
              </a:rPr>
              <a:t>診察の</a:t>
            </a:r>
            <a:r>
              <a:rPr lang="en-US" altLang="ja-JP" sz="1800" b="1" dirty="0" smtClean="0">
                <a:solidFill>
                  <a:schemeClr val="tx1"/>
                </a:solidFill>
                <a:latin typeface="HG丸ｺﾞｼｯｸM-PRO" pitchFamily="50" charset="-128"/>
                <a:ea typeface="HG丸ｺﾞｼｯｸM-PRO" pitchFamily="50" charset="-128"/>
              </a:rPr>
              <a:t>1</a:t>
            </a:r>
            <a:r>
              <a:rPr lang="ja-JP" altLang="en-US" sz="1800" b="1" dirty="0" smtClean="0">
                <a:solidFill>
                  <a:schemeClr val="tx1"/>
                </a:solidFill>
                <a:latin typeface="HG丸ｺﾞｼｯｸM-PRO" pitchFamily="50" charset="-128"/>
                <a:ea typeface="HG丸ｺﾞｼｯｸM-PRO" pitchFamily="50" charset="-128"/>
              </a:rPr>
              <a:t>時間前までに採血は済ませてく</a:t>
            </a:r>
            <a:r>
              <a:rPr lang="ja-JP" altLang="en-US" sz="1800" b="1" dirty="0" err="1" smtClean="0">
                <a:solidFill>
                  <a:schemeClr val="tx1"/>
                </a:solidFill>
                <a:latin typeface="HG丸ｺﾞｼｯｸM-PRO" pitchFamily="50" charset="-128"/>
                <a:ea typeface="HG丸ｺﾞｼｯｸM-PRO" pitchFamily="50" charset="-128"/>
              </a:rPr>
              <a:t>だ</a:t>
            </a:r>
            <a:r>
              <a:rPr lang="ja-JP" altLang="en-US" sz="1800" b="1" dirty="0" smtClean="0">
                <a:solidFill>
                  <a:schemeClr val="tx1"/>
                </a:solidFill>
                <a:latin typeface="HG丸ｺﾞｼｯｸM-PRO" pitchFamily="50" charset="-128"/>
                <a:ea typeface="HG丸ｺﾞｼｯｸM-PRO" pitchFamily="50" charset="-128"/>
              </a:rPr>
              <a:t>  </a:t>
            </a:r>
            <a:endParaRPr lang="en-US" altLang="ja-JP" sz="1800" b="1" dirty="0" smtClean="0">
              <a:solidFill>
                <a:schemeClr val="tx1"/>
              </a:solidFill>
              <a:latin typeface="HG丸ｺﾞｼｯｸM-PRO" pitchFamily="50" charset="-128"/>
              <a:ea typeface="HG丸ｺﾞｼｯｸM-PRO" pitchFamily="50" charset="-128"/>
            </a:endParaRPr>
          </a:p>
          <a:p>
            <a:pPr marL="914400" lvl="2" indent="0" eaLnBrk="1" hangingPunct="1">
              <a:spcBef>
                <a:spcPct val="20000"/>
              </a:spcBef>
              <a:defRPr/>
            </a:pPr>
            <a:r>
              <a:rPr lang="en-US" altLang="ja-JP" sz="1800" b="1" dirty="0">
                <a:solidFill>
                  <a:schemeClr val="tx1"/>
                </a:solidFill>
                <a:latin typeface="HG丸ｺﾞｼｯｸM-PRO" pitchFamily="50" charset="-128"/>
                <a:ea typeface="HG丸ｺﾞｼｯｸM-PRO" pitchFamily="50" charset="-128"/>
              </a:rPr>
              <a:t> </a:t>
            </a:r>
            <a:r>
              <a:rPr lang="en-US" altLang="ja-JP" sz="1800" b="1" dirty="0" smtClean="0">
                <a:solidFill>
                  <a:schemeClr val="tx1"/>
                </a:solidFill>
                <a:latin typeface="HG丸ｺﾞｼｯｸM-PRO" pitchFamily="50" charset="-128"/>
                <a:ea typeface="HG丸ｺﾞｼｯｸM-PRO" pitchFamily="50" charset="-128"/>
              </a:rPr>
              <a:t>      </a:t>
            </a:r>
            <a:r>
              <a:rPr lang="ja-JP" altLang="en-US" sz="1800" b="1" dirty="0" smtClean="0">
                <a:solidFill>
                  <a:schemeClr val="tx1"/>
                </a:solidFill>
                <a:latin typeface="HG丸ｺﾞｼｯｸM-PRO" pitchFamily="50" charset="-128"/>
                <a:ea typeface="HG丸ｺﾞｼｯｸM-PRO" pitchFamily="50" charset="-128"/>
              </a:rPr>
              <a:t>さい。</a:t>
            </a:r>
            <a:endParaRPr lang="ja-JP" altLang="en-US" sz="1800" b="1" dirty="0">
              <a:solidFill>
                <a:schemeClr val="tx1"/>
              </a:solidFill>
              <a:latin typeface="HG丸ｺﾞｼｯｸM-PRO" pitchFamily="50" charset="-128"/>
              <a:ea typeface="HG丸ｺﾞｼｯｸM-PRO" pitchFamily="50" charset="-128"/>
            </a:endParaRPr>
          </a:p>
          <a:p>
            <a:pPr marL="1125417" lvl="2" indent="0" eaLnBrk="1" hangingPunct="1">
              <a:spcBef>
                <a:spcPct val="20000"/>
              </a:spcBef>
              <a:defRPr/>
            </a:pPr>
            <a:r>
              <a:rPr lang="ja-JP" altLang="en-US" sz="1800" b="1" dirty="0" smtClean="0">
                <a:solidFill>
                  <a:schemeClr val="tx1"/>
                </a:solidFill>
                <a:latin typeface="HG丸ｺﾞｼｯｸM-PRO" pitchFamily="50" charset="-128"/>
                <a:ea typeface="HG丸ｺﾞｼｯｸM-PRO" pitchFamily="50" charset="-128"/>
              </a:rPr>
              <a:t>＊ 診察日</a:t>
            </a:r>
            <a:r>
              <a:rPr lang="en-US" altLang="ja-JP" sz="1800" b="1" dirty="0" smtClean="0">
                <a:solidFill>
                  <a:schemeClr val="tx1"/>
                </a:solidFill>
                <a:latin typeface="HG丸ｺﾞｼｯｸM-PRO" pitchFamily="50" charset="-128"/>
                <a:ea typeface="HG丸ｺﾞｼｯｸM-PRO" pitchFamily="50" charset="-128"/>
              </a:rPr>
              <a:t>3</a:t>
            </a:r>
            <a:r>
              <a:rPr lang="ja-JP" altLang="en-US" sz="1800" b="1" dirty="0" smtClean="0">
                <a:solidFill>
                  <a:schemeClr val="tx1"/>
                </a:solidFill>
                <a:latin typeface="HG丸ｺﾞｼｯｸM-PRO" pitchFamily="50" charset="-128"/>
                <a:ea typeface="HG丸ｺﾞｼｯｸM-PRO" pitchFamily="50" charset="-128"/>
              </a:rPr>
              <a:t>日前までは採血が可能です。</a:t>
            </a:r>
            <a:endParaRPr lang="en-US" altLang="ja-JP" sz="1800" b="1" dirty="0" smtClean="0">
              <a:solidFill>
                <a:schemeClr val="tx1"/>
              </a:solidFill>
              <a:latin typeface="HG丸ｺﾞｼｯｸM-PRO" pitchFamily="50" charset="-128"/>
              <a:ea typeface="HG丸ｺﾞｼｯｸM-PRO" pitchFamily="50" charset="-128"/>
            </a:endParaRPr>
          </a:p>
          <a:p>
            <a:pPr marL="1125417" lvl="2" indent="0" eaLnBrk="1" hangingPunct="1">
              <a:spcBef>
                <a:spcPct val="20000"/>
              </a:spcBef>
              <a:defRPr/>
            </a:pPr>
            <a:r>
              <a:rPr lang="en-US" altLang="ja-JP" sz="1800" b="1" dirty="0">
                <a:solidFill>
                  <a:srgbClr val="FF0000"/>
                </a:solidFill>
                <a:latin typeface="HG丸ｺﾞｼｯｸM-PRO" pitchFamily="50" charset="-128"/>
                <a:ea typeface="HG丸ｺﾞｼｯｸM-PRO" pitchFamily="50" charset="-128"/>
              </a:rPr>
              <a:t> </a:t>
            </a:r>
            <a:r>
              <a:rPr lang="en-US" altLang="ja-JP" sz="1800" b="1" dirty="0" smtClean="0">
                <a:solidFill>
                  <a:srgbClr val="FF0000"/>
                </a:solidFill>
                <a:latin typeface="HG丸ｺﾞｼｯｸM-PRO" pitchFamily="50" charset="-128"/>
                <a:ea typeface="HG丸ｺﾞｼｯｸM-PRO" pitchFamily="50" charset="-128"/>
              </a:rPr>
              <a:t>   </a:t>
            </a:r>
            <a:r>
              <a:rPr lang="ja-JP" altLang="en-US" sz="1800" b="1" dirty="0" smtClean="0">
                <a:solidFill>
                  <a:srgbClr val="FF0000"/>
                </a:solidFill>
                <a:latin typeface="HG丸ｺﾞｼｯｸM-PRO" pitchFamily="50" charset="-128"/>
                <a:ea typeface="HG丸ｺﾞｼｯｸM-PRO" pitchFamily="50" charset="-128"/>
              </a:rPr>
              <a:t>ただし、毎週点滴治療がある方は医師に確認</a:t>
            </a:r>
            <a:endParaRPr lang="en-US" altLang="ja-JP" sz="1800" b="1" dirty="0" smtClean="0">
              <a:solidFill>
                <a:srgbClr val="FF0000"/>
              </a:solidFill>
              <a:latin typeface="HG丸ｺﾞｼｯｸM-PRO" pitchFamily="50" charset="-128"/>
              <a:ea typeface="HG丸ｺﾞｼｯｸM-PRO" pitchFamily="50" charset="-128"/>
            </a:endParaRPr>
          </a:p>
          <a:p>
            <a:pPr marL="1125417" lvl="2" indent="0" eaLnBrk="1" hangingPunct="1">
              <a:spcBef>
                <a:spcPct val="20000"/>
              </a:spcBef>
              <a:defRPr/>
            </a:pPr>
            <a:r>
              <a:rPr lang="ja-JP" altLang="en-US" sz="1800" b="1" dirty="0">
                <a:solidFill>
                  <a:srgbClr val="FF0000"/>
                </a:solidFill>
                <a:latin typeface="HG丸ｺﾞｼｯｸM-PRO" pitchFamily="50" charset="-128"/>
                <a:ea typeface="HG丸ｺﾞｼｯｸM-PRO" pitchFamily="50" charset="-128"/>
              </a:rPr>
              <a:t>　</a:t>
            </a:r>
            <a:r>
              <a:rPr lang="ja-JP" altLang="en-US" sz="1800" b="1" dirty="0" smtClean="0">
                <a:solidFill>
                  <a:srgbClr val="FF0000"/>
                </a:solidFill>
                <a:latin typeface="HG丸ｺﾞｼｯｸM-PRO" pitchFamily="50" charset="-128"/>
                <a:ea typeface="HG丸ｺﾞｼｯｸM-PRO" pitchFamily="50" charset="-128"/>
              </a:rPr>
              <a:t>して下さい。</a:t>
            </a:r>
            <a:endParaRPr lang="en-US" altLang="ja-JP" sz="1800" b="1" dirty="0" smtClean="0">
              <a:solidFill>
                <a:srgbClr val="FF0000"/>
              </a:solidFill>
              <a:latin typeface="HG丸ｺﾞｼｯｸM-PRO" pitchFamily="50" charset="-128"/>
              <a:ea typeface="HG丸ｺﾞｼｯｸM-PRO" pitchFamily="50" charset="-128"/>
            </a:endParaRPr>
          </a:p>
          <a:p>
            <a:pPr algn="l" eaLnBrk="1" hangingPunct="1">
              <a:spcBef>
                <a:spcPct val="20000"/>
              </a:spcBef>
              <a:defRPr/>
            </a:pPr>
            <a:r>
              <a:rPr lang="ja-JP" altLang="en-US" sz="1800" b="1" dirty="0">
                <a:solidFill>
                  <a:schemeClr val="tx1"/>
                </a:solidFill>
                <a:latin typeface="HG丸ｺﾞｼｯｸM-PRO" pitchFamily="50" charset="-128"/>
                <a:ea typeface="HG丸ｺﾞｼｯｸM-PRO" pitchFamily="50" charset="-128"/>
              </a:rPr>
              <a:t>　</a:t>
            </a:r>
            <a:r>
              <a:rPr lang="en-US" altLang="ja-JP" sz="1800" b="1" dirty="0">
                <a:solidFill>
                  <a:schemeClr val="tx1"/>
                </a:solidFill>
                <a:latin typeface="HG丸ｺﾞｼｯｸM-PRO" pitchFamily="50" charset="-128"/>
                <a:ea typeface="HG丸ｺﾞｼｯｸM-PRO" pitchFamily="50" charset="-128"/>
              </a:rPr>
              <a:t>【</a:t>
            </a:r>
            <a:r>
              <a:rPr lang="ja-JP" altLang="en-US" sz="1800" b="1" dirty="0">
                <a:solidFill>
                  <a:schemeClr val="tx1"/>
                </a:solidFill>
                <a:latin typeface="HG丸ｺﾞｼｯｸM-PRO" pitchFamily="50" charset="-128"/>
                <a:ea typeface="HG丸ｺﾞｼｯｸM-PRO" pitchFamily="50" charset="-128"/>
              </a:rPr>
              <a:t>問診</a:t>
            </a:r>
            <a:r>
              <a:rPr lang="en-US" altLang="ja-JP" sz="1800" b="1" dirty="0">
                <a:solidFill>
                  <a:schemeClr val="tx1"/>
                </a:solidFill>
                <a:latin typeface="HG丸ｺﾞｼｯｸM-PRO" pitchFamily="50" charset="-128"/>
                <a:ea typeface="HG丸ｺﾞｼｯｸM-PRO" pitchFamily="50" charset="-128"/>
              </a:rPr>
              <a:t>】 → </a:t>
            </a:r>
            <a:r>
              <a:rPr lang="ja-JP" altLang="en-US" sz="1800" b="1" dirty="0">
                <a:solidFill>
                  <a:schemeClr val="tx1"/>
                </a:solidFill>
                <a:latin typeface="HG丸ｺﾞｼｯｸM-PRO" pitchFamily="50" charset="-128"/>
                <a:ea typeface="HG丸ｺﾞｼｯｸM-PRO" pitchFamily="50" charset="-128"/>
              </a:rPr>
              <a:t>外来治療センター</a:t>
            </a:r>
          </a:p>
          <a:p>
            <a:pPr lvl="2" algn="l" eaLnBrk="1" hangingPunct="1">
              <a:spcBef>
                <a:spcPct val="20000"/>
              </a:spcBef>
              <a:buFontTx/>
              <a:buChar char="•"/>
              <a:defRPr/>
            </a:pPr>
            <a:r>
              <a:rPr lang="ja-JP" altLang="en-US" sz="1800" b="1" dirty="0">
                <a:solidFill>
                  <a:schemeClr val="tx1"/>
                </a:solidFill>
                <a:latin typeface="HG丸ｺﾞｼｯｸM-PRO" pitchFamily="50" charset="-128"/>
                <a:ea typeface="HG丸ｺﾞｼｯｸM-PRO" pitchFamily="50" charset="-128"/>
              </a:rPr>
              <a:t>看護師または、薬剤師が問診いたします。</a:t>
            </a:r>
          </a:p>
          <a:p>
            <a:pPr algn="l" eaLnBrk="1" hangingPunct="1">
              <a:spcBef>
                <a:spcPct val="20000"/>
              </a:spcBef>
              <a:defRPr/>
            </a:pPr>
            <a:r>
              <a:rPr lang="ja-JP" altLang="en-US" sz="1800" b="1" dirty="0">
                <a:solidFill>
                  <a:schemeClr val="tx1"/>
                </a:solidFill>
                <a:latin typeface="HG丸ｺﾞｼｯｸM-PRO" pitchFamily="50" charset="-128"/>
                <a:ea typeface="HG丸ｺﾞｼｯｸM-PRO" pitchFamily="50" charset="-128"/>
              </a:rPr>
              <a:t>　</a:t>
            </a:r>
            <a:r>
              <a:rPr lang="en-US" altLang="ja-JP" sz="1800" b="1" dirty="0">
                <a:solidFill>
                  <a:schemeClr val="tx1"/>
                </a:solidFill>
                <a:latin typeface="HG丸ｺﾞｼｯｸM-PRO" pitchFamily="50" charset="-128"/>
                <a:ea typeface="HG丸ｺﾞｼｯｸM-PRO" pitchFamily="50" charset="-128"/>
              </a:rPr>
              <a:t>【</a:t>
            </a:r>
            <a:r>
              <a:rPr lang="ja-JP" altLang="en-US" sz="1800" b="1" dirty="0">
                <a:solidFill>
                  <a:schemeClr val="tx1"/>
                </a:solidFill>
                <a:latin typeface="HG丸ｺﾞｼｯｸM-PRO" pitchFamily="50" charset="-128"/>
                <a:ea typeface="HG丸ｺﾞｼｯｸM-PRO" pitchFamily="50" charset="-128"/>
              </a:rPr>
              <a:t>診察</a:t>
            </a:r>
            <a:r>
              <a:rPr lang="en-US" altLang="ja-JP" sz="1800" b="1" dirty="0">
                <a:solidFill>
                  <a:schemeClr val="tx1"/>
                </a:solidFill>
                <a:latin typeface="HG丸ｺﾞｼｯｸM-PRO" pitchFamily="50" charset="-128"/>
                <a:ea typeface="HG丸ｺﾞｼｯｸM-PRO" pitchFamily="50" charset="-128"/>
              </a:rPr>
              <a:t>】 </a:t>
            </a:r>
            <a:r>
              <a:rPr lang="en-US" altLang="ja-JP" sz="1800" b="1" dirty="0" smtClean="0">
                <a:solidFill>
                  <a:schemeClr val="tx1"/>
                </a:solidFill>
                <a:latin typeface="HG丸ｺﾞｼｯｸM-PRO" pitchFamily="50" charset="-128"/>
                <a:ea typeface="HG丸ｺﾞｼｯｸM-PRO" pitchFamily="50" charset="-128"/>
              </a:rPr>
              <a:t>→ </a:t>
            </a:r>
            <a:r>
              <a:rPr lang="ja-JP" altLang="en-US" sz="1800" b="1" dirty="0" smtClean="0">
                <a:solidFill>
                  <a:schemeClr val="tx1"/>
                </a:solidFill>
                <a:latin typeface="HG丸ｺﾞｼｯｸM-PRO" pitchFamily="50" charset="-128"/>
                <a:ea typeface="HG丸ｺﾞｼｯｸM-PRO" pitchFamily="50" charset="-128"/>
              </a:rPr>
              <a:t>外来</a:t>
            </a:r>
            <a:r>
              <a:rPr lang="ja-JP" altLang="en-US" sz="1800" b="1" dirty="0">
                <a:solidFill>
                  <a:schemeClr val="tx1"/>
                </a:solidFill>
                <a:latin typeface="HG丸ｺﾞｼｯｸM-PRO" pitchFamily="50" charset="-128"/>
                <a:ea typeface="HG丸ｺﾞｼｯｸM-PRO" pitchFamily="50" charset="-128"/>
              </a:rPr>
              <a:t>治療センターもしくは各診療科</a:t>
            </a:r>
            <a:endParaRPr lang="ja-JP" altLang="en-US" sz="1800" b="1" i="1" dirty="0">
              <a:solidFill>
                <a:schemeClr val="tx1"/>
              </a:solidFill>
              <a:latin typeface="HG丸ｺﾞｼｯｸM-PRO" pitchFamily="50" charset="-128"/>
              <a:ea typeface="HG丸ｺﾞｼｯｸM-PRO" pitchFamily="50" charset="-128"/>
            </a:endParaRPr>
          </a:p>
          <a:p>
            <a:pPr lvl="2" algn="l" eaLnBrk="1" hangingPunct="1">
              <a:spcBef>
                <a:spcPct val="20000"/>
              </a:spcBef>
              <a:buFontTx/>
              <a:buChar char="•"/>
              <a:defRPr/>
            </a:pPr>
            <a:r>
              <a:rPr lang="ja-JP" altLang="en-US" sz="1800" b="1" dirty="0">
                <a:solidFill>
                  <a:schemeClr val="tx1"/>
                </a:solidFill>
                <a:latin typeface="HG丸ｺﾞｼｯｸM-PRO" pitchFamily="50" charset="-128"/>
                <a:ea typeface="HG丸ｺﾞｼｯｸM-PRO" pitchFamily="50" charset="-128"/>
              </a:rPr>
              <a:t>血液検査の結果が出れば、医師の診察を受けていただきます。</a:t>
            </a:r>
          </a:p>
          <a:p>
            <a:pPr algn="l" eaLnBrk="1" hangingPunct="1">
              <a:buFont typeface="Wingdings" pitchFamily="2" charset="2"/>
              <a:buNone/>
              <a:defRPr/>
            </a:pPr>
            <a:r>
              <a:rPr lang="ja-JP" altLang="en-US" sz="1800" b="1" dirty="0">
                <a:solidFill>
                  <a:schemeClr val="tx1"/>
                </a:solidFill>
                <a:latin typeface="HG丸ｺﾞｼｯｸM-PRO" pitchFamily="50" charset="-128"/>
                <a:ea typeface="HG丸ｺﾞｼｯｸM-PRO" pitchFamily="50" charset="-128"/>
              </a:rPr>
              <a:t>　　　　　 </a:t>
            </a:r>
            <a:r>
              <a:rPr lang="ja-JP" altLang="en-US" sz="1800" b="1" dirty="0">
                <a:solidFill>
                  <a:srgbClr val="FF0000"/>
                </a:solidFill>
                <a:latin typeface="HG丸ｺﾞｼｯｸM-PRO" pitchFamily="50" charset="-128"/>
                <a:ea typeface="HG丸ｺﾞｼｯｸM-PRO" pitchFamily="50" charset="-128"/>
              </a:rPr>
              <a:t>＊ 体調が悪い場合や血液検査で副作用が</a:t>
            </a:r>
            <a:r>
              <a:rPr lang="ja-JP" altLang="en-US" sz="1800" b="1" dirty="0" smtClean="0">
                <a:solidFill>
                  <a:srgbClr val="FF0000"/>
                </a:solidFill>
                <a:latin typeface="HG丸ｺﾞｼｯｸM-PRO" pitchFamily="50" charset="-128"/>
                <a:ea typeface="HG丸ｺﾞｼｯｸM-PRO" pitchFamily="50" charset="-128"/>
              </a:rPr>
              <a:t>強く　　</a:t>
            </a:r>
            <a:endParaRPr lang="en-US" altLang="ja-JP" sz="1800" b="1" dirty="0" smtClean="0">
              <a:solidFill>
                <a:srgbClr val="FF0000"/>
              </a:solidFill>
              <a:latin typeface="HG丸ｺﾞｼｯｸM-PRO" pitchFamily="50" charset="-128"/>
              <a:ea typeface="HG丸ｺﾞｼｯｸM-PRO" pitchFamily="50" charset="-128"/>
            </a:endParaRPr>
          </a:p>
          <a:p>
            <a:pPr algn="l" eaLnBrk="1" hangingPunct="1">
              <a:buFont typeface="Wingdings" pitchFamily="2" charset="2"/>
              <a:buNone/>
              <a:defRPr/>
            </a:pPr>
            <a:r>
              <a:rPr lang="ja-JP" altLang="en-US" sz="1800" b="1" dirty="0">
                <a:solidFill>
                  <a:srgbClr val="FF0000"/>
                </a:solidFill>
                <a:latin typeface="HG丸ｺﾞｼｯｸM-PRO" pitchFamily="50" charset="-128"/>
                <a:ea typeface="HG丸ｺﾞｼｯｸM-PRO" pitchFamily="50" charset="-128"/>
              </a:rPr>
              <a:t>　</a:t>
            </a:r>
            <a:r>
              <a:rPr lang="ja-JP" altLang="en-US" sz="1800" b="1" dirty="0" smtClean="0">
                <a:solidFill>
                  <a:srgbClr val="FF0000"/>
                </a:solidFill>
                <a:latin typeface="HG丸ｺﾞｼｯｸM-PRO" pitchFamily="50" charset="-128"/>
                <a:ea typeface="HG丸ｺﾞｼｯｸM-PRO" pitchFamily="50" charset="-128"/>
              </a:rPr>
              <a:t>　　　　　　出て いる時</a:t>
            </a:r>
            <a:r>
              <a:rPr lang="ja-JP" altLang="en-US" sz="1800" b="1" dirty="0">
                <a:solidFill>
                  <a:srgbClr val="FF0000"/>
                </a:solidFill>
                <a:latin typeface="HG丸ｺﾞｼｯｸM-PRO" pitchFamily="50" charset="-128"/>
                <a:ea typeface="HG丸ｺﾞｼｯｸM-PRO" pitchFamily="50" charset="-128"/>
              </a:rPr>
              <a:t>には、治療を中止する</a:t>
            </a:r>
            <a:r>
              <a:rPr lang="ja-JP" altLang="en-US" sz="1800" b="1" dirty="0" err="1">
                <a:solidFill>
                  <a:srgbClr val="FF0000"/>
                </a:solidFill>
                <a:latin typeface="HG丸ｺﾞｼｯｸM-PRO" pitchFamily="50" charset="-128"/>
                <a:ea typeface="HG丸ｺﾞｼｯｸM-PRO" pitchFamily="50" charset="-128"/>
              </a:rPr>
              <a:t>場合が</a:t>
            </a:r>
            <a:r>
              <a:rPr lang="ja-JP" altLang="en-US" sz="1800" b="1" dirty="0" err="1" smtClean="0">
                <a:solidFill>
                  <a:srgbClr val="FF0000"/>
                </a:solidFill>
                <a:latin typeface="HG丸ｺﾞｼｯｸM-PRO" pitchFamily="50" charset="-128"/>
                <a:ea typeface="HG丸ｺﾞｼｯｸM-PRO" pitchFamily="50" charset="-128"/>
              </a:rPr>
              <a:t>あ</a:t>
            </a:r>
            <a:endParaRPr lang="en-US" altLang="ja-JP" sz="1800" b="1" dirty="0" smtClean="0">
              <a:solidFill>
                <a:srgbClr val="FF0000"/>
              </a:solidFill>
              <a:latin typeface="HG丸ｺﾞｼｯｸM-PRO" pitchFamily="50" charset="-128"/>
              <a:ea typeface="HG丸ｺﾞｼｯｸM-PRO" pitchFamily="50" charset="-128"/>
            </a:endParaRPr>
          </a:p>
          <a:p>
            <a:pPr algn="l" eaLnBrk="1" hangingPunct="1">
              <a:buFont typeface="Wingdings" pitchFamily="2" charset="2"/>
              <a:buNone/>
              <a:defRPr/>
            </a:pPr>
            <a:r>
              <a:rPr lang="ja-JP" altLang="en-US" sz="1800" b="1" dirty="0">
                <a:solidFill>
                  <a:srgbClr val="FF0000"/>
                </a:solidFill>
                <a:latin typeface="HG丸ｺﾞｼｯｸM-PRO" pitchFamily="50" charset="-128"/>
                <a:ea typeface="HG丸ｺﾞｼｯｸM-PRO" pitchFamily="50" charset="-128"/>
              </a:rPr>
              <a:t>　</a:t>
            </a:r>
            <a:r>
              <a:rPr lang="ja-JP" altLang="en-US" sz="1800" b="1" dirty="0" smtClean="0">
                <a:solidFill>
                  <a:srgbClr val="FF0000"/>
                </a:solidFill>
                <a:latin typeface="HG丸ｺﾞｼｯｸM-PRO" pitchFamily="50" charset="-128"/>
                <a:ea typeface="HG丸ｺﾞｼｯｸM-PRO" pitchFamily="50" charset="-128"/>
              </a:rPr>
              <a:t>　　　　　　り</a:t>
            </a:r>
            <a:r>
              <a:rPr lang="ja-JP" altLang="en-US" sz="1800" b="1" dirty="0">
                <a:solidFill>
                  <a:srgbClr val="FF0000"/>
                </a:solidFill>
                <a:latin typeface="HG丸ｺﾞｼｯｸM-PRO" pitchFamily="50" charset="-128"/>
                <a:ea typeface="HG丸ｺﾞｼｯｸM-PRO" pitchFamily="50" charset="-128"/>
              </a:rPr>
              <a:t>ます</a:t>
            </a:r>
            <a:r>
              <a:rPr lang="ja-JP" altLang="en-US" sz="1800" b="1" dirty="0" smtClean="0">
                <a:solidFill>
                  <a:srgbClr val="FF0000"/>
                </a:solidFill>
                <a:latin typeface="HG丸ｺﾞｼｯｸM-PRO" pitchFamily="50" charset="-128"/>
                <a:ea typeface="HG丸ｺﾞｼｯｸM-PRO" pitchFamily="50" charset="-128"/>
              </a:rPr>
              <a:t>。</a:t>
            </a:r>
            <a:r>
              <a:rPr lang="ja-JP" altLang="en-US" sz="1800" b="1" dirty="0">
                <a:solidFill>
                  <a:srgbClr val="FF0000"/>
                </a:solidFill>
                <a:latin typeface="HG丸ｺﾞｼｯｸM-PRO" pitchFamily="50" charset="-128"/>
                <a:ea typeface="HG丸ｺﾞｼｯｸM-PRO" pitchFamily="50" charset="-128"/>
              </a:rPr>
              <a:t>　　　　　　　　　　　　　</a:t>
            </a:r>
            <a:r>
              <a:rPr lang="ja-JP" altLang="en-US" sz="1800" b="1" dirty="0">
                <a:solidFill>
                  <a:schemeClr val="tx1"/>
                </a:solidFill>
                <a:latin typeface="HG丸ｺﾞｼｯｸM-PRO" pitchFamily="50" charset="-128"/>
                <a:ea typeface="HG丸ｺﾞｼｯｸM-PRO" pitchFamily="50" charset="-128"/>
              </a:rPr>
              <a:t>　　　　　　　　　　　　　　　　　　　　　　　　　　</a:t>
            </a:r>
          </a:p>
          <a:p>
            <a:pPr algn="l" eaLnBrk="1" hangingPunct="1">
              <a:spcBef>
                <a:spcPct val="20000"/>
              </a:spcBef>
              <a:defRPr/>
            </a:pPr>
            <a:r>
              <a:rPr lang="ja-JP" altLang="en-US" sz="1800" b="1" dirty="0">
                <a:solidFill>
                  <a:schemeClr val="tx1"/>
                </a:solidFill>
                <a:latin typeface="HG丸ｺﾞｼｯｸM-PRO" pitchFamily="50" charset="-128"/>
                <a:ea typeface="HG丸ｺﾞｼｯｸM-PRO" pitchFamily="50" charset="-128"/>
              </a:rPr>
              <a:t>　</a:t>
            </a:r>
            <a:r>
              <a:rPr lang="en-US" altLang="ja-JP" sz="1800" b="1" dirty="0">
                <a:solidFill>
                  <a:schemeClr val="tx1"/>
                </a:solidFill>
                <a:latin typeface="HG丸ｺﾞｼｯｸM-PRO" pitchFamily="50" charset="-128"/>
                <a:ea typeface="HG丸ｺﾞｼｯｸM-PRO" pitchFamily="50" charset="-128"/>
              </a:rPr>
              <a:t>【</a:t>
            </a:r>
            <a:r>
              <a:rPr lang="ja-JP" altLang="en-US" sz="1800" b="1" dirty="0">
                <a:solidFill>
                  <a:schemeClr val="tx1"/>
                </a:solidFill>
                <a:latin typeface="HG丸ｺﾞｼｯｸM-PRO" pitchFamily="50" charset="-128"/>
                <a:ea typeface="HG丸ｺﾞｼｯｸM-PRO" pitchFamily="50" charset="-128"/>
              </a:rPr>
              <a:t>点滴</a:t>
            </a:r>
            <a:r>
              <a:rPr lang="en-US" altLang="ja-JP" sz="1800" b="1" dirty="0">
                <a:solidFill>
                  <a:schemeClr val="tx1"/>
                </a:solidFill>
                <a:latin typeface="HG丸ｺﾞｼｯｸM-PRO" pitchFamily="50" charset="-128"/>
                <a:ea typeface="HG丸ｺﾞｼｯｸM-PRO" pitchFamily="50" charset="-128"/>
              </a:rPr>
              <a:t>】 </a:t>
            </a:r>
            <a:r>
              <a:rPr lang="en-US" altLang="ja-JP" sz="1800" b="1" dirty="0" smtClean="0">
                <a:solidFill>
                  <a:schemeClr val="tx1"/>
                </a:solidFill>
                <a:latin typeface="HG丸ｺﾞｼｯｸM-PRO" pitchFamily="50" charset="-128"/>
                <a:ea typeface="HG丸ｺﾞｼｯｸM-PRO" pitchFamily="50" charset="-128"/>
              </a:rPr>
              <a:t>→ </a:t>
            </a:r>
            <a:r>
              <a:rPr lang="ja-JP" altLang="en-US" sz="1800" b="1" dirty="0" smtClean="0">
                <a:solidFill>
                  <a:schemeClr val="tx1"/>
                </a:solidFill>
                <a:latin typeface="HG丸ｺﾞｼｯｸM-PRO" pitchFamily="50" charset="-128"/>
                <a:ea typeface="HG丸ｺﾞｼｯｸM-PRO" pitchFamily="50" charset="-128"/>
              </a:rPr>
              <a:t>外来</a:t>
            </a:r>
            <a:r>
              <a:rPr lang="ja-JP" altLang="en-US" sz="1800" b="1" dirty="0">
                <a:solidFill>
                  <a:schemeClr val="tx1"/>
                </a:solidFill>
                <a:latin typeface="HG丸ｺﾞｼｯｸM-PRO" pitchFamily="50" charset="-128"/>
                <a:ea typeface="HG丸ｺﾞｼｯｸM-PRO" pitchFamily="50" charset="-128"/>
              </a:rPr>
              <a:t>治療センター</a:t>
            </a:r>
          </a:p>
          <a:p>
            <a:pPr lvl="2" algn="l" eaLnBrk="1" hangingPunct="1">
              <a:spcBef>
                <a:spcPct val="20000"/>
              </a:spcBef>
              <a:buFontTx/>
              <a:buChar char="•"/>
              <a:defRPr/>
            </a:pPr>
            <a:r>
              <a:rPr lang="ja-JP" altLang="en-US" sz="1800" b="1" dirty="0">
                <a:solidFill>
                  <a:schemeClr val="tx1"/>
                </a:solidFill>
                <a:latin typeface="HG丸ｺﾞｼｯｸM-PRO" pitchFamily="50" charset="-128"/>
                <a:ea typeface="HG丸ｺﾞｼｯｸM-PRO" pitchFamily="50" charset="-128"/>
              </a:rPr>
              <a:t>治療を実施する場合</a:t>
            </a:r>
            <a:r>
              <a:rPr lang="ja-JP" altLang="en-US" sz="1800" b="1" dirty="0" smtClean="0">
                <a:solidFill>
                  <a:schemeClr val="tx1"/>
                </a:solidFill>
                <a:latin typeface="HG丸ｺﾞｼｯｸM-PRO" pitchFamily="50" charset="-128"/>
                <a:ea typeface="HG丸ｺﾞｼｯｸM-PRO" pitchFamily="50" charset="-128"/>
              </a:rPr>
              <a:t>は点滴</a:t>
            </a:r>
            <a:r>
              <a:rPr lang="ja-JP" altLang="en-US" sz="1800" b="1" dirty="0">
                <a:solidFill>
                  <a:schemeClr val="tx1"/>
                </a:solidFill>
                <a:latin typeface="HG丸ｺﾞｼｯｸM-PRO" pitchFamily="50" charset="-128"/>
                <a:ea typeface="HG丸ｺﾞｼｯｸM-PRO" pitchFamily="50" charset="-128"/>
              </a:rPr>
              <a:t>センター</a:t>
            </a:r>
            <a:r>
              <a:rPr lang="ja-JP" altLang="en-US" sz="1800" b="1" dirty="0" smtClean="0">
                <a:solidFill>
                  <a:schemeClr val="tx1"/>
                </a:solidFill>
                <a:latin typeface="HG丸ｺﾞｼｯｸM-PRO" pitchFamily="50" charset="-128"/>
                <a:ea typeface="HG丸ｺﾞｼｯｸM-PRO" pitchFamily="50" charset="-128"/>
              </a:rPr>
              <a:t>へお越しください</a:t>
            </a:r>
            <a:endParaRPr lang="ja-JP" altLang="en-US" sz="1800" b="1" dirty="0">
              <a:solidFill>
                <a:schemeClr val="tx1"/>
              </a:solidFill>
              <a:latin typeface="HG丸ｺﾞｼｯｸM-PRO" pitchFamily="50" charset="-128"/>
              <a:ea typeface="HG丸ｺﾞｼｯｸM-PRO" pitchFamily="50" charset="-128"/>
            </a:endParaRPr>
          </a:p>
          <a:p>
            <a:pPr lvl="2" algn="l" eaLnBrk="1" hangingPunct="1">
              <a:spcBef>
                <a:spcPct val="20000"/>
              </a:spcBef>
              <a:defRPr/>
            </a:pPr>
            <a:r>
              <a:rPr lang="ja-JP" altLang="en-US" sz="1800" b="1" dirty="0">
                <a:solidFill>
                  <a:schemeClr val="tx1"/>
                </a:solidFill>
                <a:latin typeface="HG丸ｺﾞｼｯｸM-PRO" pitchFamily="50" charset="-128"/>
                <a:ea typeface="HG丸ｺﾞｼｯｸM-PRO" pitchFamily="50" charset="-128"/>
              </a:rPr>
              <a:t>　　　　　　　　　　　</a:t>
            </a:r>
            <a:r>
              <a:rPr lang="ja-JP" altLang="en-US" sz="1600" b="1" dirty="0">
                <a:solidFill>
                  <a:schemeClr val="tx1"/>
                </a:solidFill>
                <a:latin typeface="HG丸ｺﾞｼｯｸM-PRO" pitchFamily="50" charset="-128"/>
                <a:ea typeface="HG丸ｺﾞｼｯｸM-PRO" pitchFamily="50" charset="-128"/>
              </a:rPr>
              <a:t>　　　　　</a:t>
            </a:r>
          </a:p>
          <a:p>
            <a:pPr algn="l" eaLnBrk="1" hangingPunct="1">
              <a:spcBef>
                <a:spcPct val="20000"/>
              </a:spcBef>
              <a:defRPr/>
            </a:pPr>
            <a:r>
              <a:rPr kumimoji="0" lang="ja-JP" altLang="en-US" sz="1600" b="1"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　　　　　　　　　　　　　　　</a:t>
            </a:r>
            <a:r>
              <a:rPr kumimoji="0" lang="ja-JP" altLang="en-US" sz="1600" b="1" dirty="0" smtClean="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　</a:t>
            </a:r>
            <a:endParaRPr kumimoji="0" lang="ja-JP" altLang="en-US" sz="1600" b="1"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endParaRPr>
          </a:p>
        </p:txBody>
      </p:sp>
      <p:sp>
        <p:nvSpPr>
          <p:cNvPr id="3078" name="AutoShape 4"/>
          <p:cNvSpPr>
            <a:spLocks noChangeArrowheads="1"/>
          </p:cNvSpPr>
          <p:nvPr/>
        </p:nvSpPr>
        <p:spPr bwMode="auto">
          <a:xfrm>
            <a:off x="525314" y="1770753"/>
            <a:ext cx="287216" cy="1756927"/>
          </a:xfrm>
          <a:prstGeom prst="downArrow">
            <a:avLst>
              <a:gd name="adj1" fmla="val 50000"/>
              <a:gd name="adj2" fmla="val 84864"/>
            </a:avLst>
          </a:prstGeom>
          <a:solidFill>
            <a:srgbClr val="00B0F0"/>
          </a:solidFill>
          <a:ln w="9525">
            <a:solidFill>
              <a:srgbClr val="00B0F0"/>
            </a:solidFill>
            <a:miter lim="800000"/>
            <a:headEnd/>
            <a:tailEnd/>
          </a:ln>
        </p:spPr>
        <p:txBody>
          <a:bodyPr vert="eaVert" wrap="none" anchor="ctr"/>
          <a:lstStyle>
            <a:lvl1pPr algn="l"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4923">
              <a:solidFill>
                <a:schemeClr val="tx2"/>
              </a:solidFill>
            </a:endParaRPr>
          </a:p>
        </p:txBody>
      </p:sp>
      <p:sp>
        <p:nvSpPr>
          <p:cNvPr id="3080" name="AutoShape 6"/>
          <p:cNvSpPr>
            <a:spLocks noChangeArrowheads="1"/>
          </p:cNvSpPr>
          <p:nvPr/>
        </p:nvSpPr>
        <p:spPr bwMode="auto">
          <a:xfrm>
            <a:off x="525314" y="4745242"/>
            <a:ext cx="287216" cy="1240693"/>
          </a:xfrm>
          <a:prstGeom prst="downArrow">
            <a:avLst>
              <a:gd name="adj1" fmla="val 50000"/>
              <a:gd name="adj2" fmla="val 107993"/>
            </a:avLst>
          </a:prstGeom>
          <a:solidFill>
            <a:srgbClr val="00B0F0"/>
          </a:solidFill>
          <a:ln w="9525">
            <a:solidFill>
              <a:srgbClr val="00B0F0"/>
            </a:solidFill>
            <a:miter lim="800000"/>
            <a:headEnd/>
            <a:tailEnd/>
          </a:ln>
        </p:spPr>
        <p:txBody>
          <a:bodyPr vert="eaVert" wrap="none" anchor="ctr"/>
          <a:lstStyle>
            <a:lvl1pPr algn="l"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4923">
              <a:solidFill>
                <a:schemeClr val="tx2"/>
              </a:solidFill>
            </a:endParaRPr>
          </a:p>
        </p:txBody>
      </p:sp>
      <p:sp>
        <p:nvSpPr>
          <p:cNvPr id="3081" name="AutoShape 7"/>
          <p:cNvSpPr>
            <a:spLocks noChangeArrowheads="1"/>
          </p:cNvSpPr>
          <p:nvPr/>
        </p:nvSpPr>
        <p:spPr bwMode="auto">
          <a:xfrm>
            <a:off x="525314" y="6481638"/>
            <a:ext cx="287216" cy="662429"/>
          </a:xfrm>
          <a:prstGeom prst="downArrow">
            <a:avLst>
              <a:gd name="adj1" fmla="val 50000"/>
              <a:gd name="adj2" fmla="val 100340"/>
            </a:avLst>
          </a:prstGeom>
          <a:solidFill>
            <a:srgbClr val="00B0F0"/>
          </a:solidFill>
          <a:ln w="9525">
            <a:solidFill>
              <a:srgbClr val="00B0F0"/>
            </a:solidFill>
            <a:miter lim="800000"/>
            <a:headEnd/>
            <a:tailEnd/>
          </a:ln>
        </p:spPr>
        <p:txBody>
          <a:bodyPr vert="eaVert" wrap="none" anchor="ctr"/>
          <a:lstStyle>
            <a:lvl1pPr algn="l"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4923">
              <a:solidFill>
                <a:schemeClr val="tx2"/>
              </a:solidFill>
            </a:endParaRPr>
          </a:p>
        </p:txBody>
      </p:sp>
      <p:sp>
        <p:nvSpPr>
          <p:cNvPr id="12296" name="Rectangle 8"/>
          <p:cNvSpPr>
            <a:spLocks noChangeArrowheads="1"/>
          </p:cNvSpPr>
          <p:nvPr/>
        </p:nvSpPr>
        <p:spPr bwMode="auto">
          <a:xfrm>
            <a:off x="255394" y="7164288"/>
            <a:ext cx="5857630" cy="1200329"/>
          </a:xfrm>
          <a:prstGeom prst="rect">
            <a:avLst/>
          </a:prstGeom>
          <a:noFill/>
          <a:ln w="9525">
            <a:noFill/>
            <a:miter lim="800000"/>
            <a:headEnd/>
            <a:tailEnd/>
          </a:ln>
          <a:effectLst/>
        </p:spPr>
        <p:txBody>
          <a:bodyPr>
            <a:spAutoFit/>
          </a:bodyPr>
          <a:lstStyle>
            <a:lvl1pPr eaLnBrk="0" hangingPunct="0">
              <a:defRPr kumimoji="1" sz="4000">
                <a:solidFill>
                  <a:schemeClr val="tx2"/>
                </a:solidFill>
                <a:latin typeface="Arial" charset="0"/>
                <a:ea typeface="ＭＳ Ｐゴシック" pitchFamily="50" charset="-128"/>
              </a:defRPr>
            </a:lvl1pPr>
            <a:lvl2pPr marL="742950" indent="-285750" eaLnBrk="0" hangingPunct="0">
              <a:defRPr kumimoji="1" sz="4000">
                <a:solidFill>
                  <a:schemeClr val="tx2"/>
                </a:solidFill>
                <a:latin typeface="Arial" charset="0"/>
                <a:ea typeface="ＭＳ Ｐゴシック" pitchFamily="50" charset="-128"/>
              </a:defRPr>
            </a:lvl2pPr>
            <a:lvl3pPr marL="1143000" indent="-228600" eaLnBrk="0" hangingPunct="0">
              <a:defRPr kumimoji="1" sz="4000">
                <a:solidFill>
                  <a:schemeClr val="tx2"/>
                </a:solidFill>
                <a:latin typeface="Arial" charset="0"/>
                <a:ea typeface="ＭＳ Ｐゴシック" pitchFamily="50" charset="-128"/>
              </a:defRPr>
            </a:lvl3pPr>
            <a:lvl4pPr marL="1600200" indent="-228600" eaLnBrk="0" hangingPunct="0">
              <a:defRPr kumimoji="1" sz="4000">
                <a:solidFill>
                  <a:schemeClr val="tx2"/>
                </a:solidFill>
                <a:latin typeface="Arial" charset="0"/>
                <a:ea typeface="ＭＳ Ｐゴシック" pitchFamily="50" charset="-128"/>
              </a:defRPr>
            </a:lvl4pPr>
            <a:lvl5pPr marL="2057400" indent="-228600" eaLnBrk="0" hangingPunct="0">
              <a:defRPr kumimoji="1" sz="4000">
                <a:solidFill>
                  <a:schemeClr val="tx2"/>
                </a:solidFill>
                <a:latin typeface="Arial" charset="0"/>
                <a:ea typeface="ＭＳ Ｐゴシック" pitchFamily="50" charset="-128"/>
              </a:defRPr>
            </a:lvl5pPr>
            <a:lvl6pPr marL="2514600" indent="-228600" algn="ctr" eaLnBrk="0" fontAlgn="base" hangingPunct="0">
              <a:spcBef>
                <a:spcPct val="0"/>
              </a:spcBef>
              <a:spcAft>
                <a:spcPct val="0"/>
              </a:spcAft>
              <a:defRPr kumimoji="1" sz="4000">
                <a:solidFill>
                  <a:schemeClr val="tx2"/>
                </a:solidFill>
                <a:latin typeface="Arial" charset="0"/>
                <a:ea typeface="ＭＳ Ｐゴシック" pitchFamily="50" charset="-128"/>
              </a:defRPr>
            </a:lvl6pPr>
            <a:lvl7pPr marL="2971800" indent="-228600" algn="ctr" eaLnBrk="0" fontAlgn="base" hangingPunct="0">
              <a:spcBef>
                <a:spcPct val="0"/>
              </a:spcBef>
              <a:spcAft>
                <a:spcPct val="0"/>
              </a:spcAft>
              <a:defRPr kumimoji="1" sz="4000">
                <a:solidFill>
                  <a:schemeClr val="tx2"/>
                </a:solidFill>
                <a:latin typeface="Arial" charset="0"/>
                <a:ea typeface="ＭＳ Ｐゴシック" pitchFamily="50" charset="-128"/>
              </a:defRPr>
            </a:lvl7pPr>
            <a:lvl8pPr marL="3429000" indent="-228600" algn="ctr" eaLnBrk="0" fontAlgn="base" hangingPunct="0">
              <a:spcBef>
                <a:spcPct val="0"/>
              </a:spcBef>
              <a:spcAft>
                <a:spcPct val="0"/>
              </a:spcAft>
              <a:defRPr kumimoji="1" sz="4000">
                <a:solidFill>
                  <a:schemeClr val="tx2"/>
                </a:solidFill>
                <a:latin typeface="Arial" charset="0"/>
                <a:ea typeface="ＭＳ Ｐゴシック" pitchFamily="50" charset="-128"/>
              </a:defRPr>
            </a:lvl8pPr>
            <a:lvl9pPr marL="3886200" indent="-228600" algn="ctr" eaLnBrk="0" fontAlgn="base" hangingPunct="0">
              <a:spcBef>
                <a:spcPct val="0"/>
              </a:spcBef>
              <a:spcAft>
                <a:spcPct val="0"/>
              </a:spcAft>
              <a:defRPr kumimoji="1" sz="4000">
                <a:solidFill>
                  <a:schemeClr val="tx2"/>
                </a:solidFill>
                <a:latin typeface="Arial" charset="0"/>
                <a:ea typeface="ＭＳ Ｐゴシック" pitchFamily="50" charset="-128"/>
              </a:defRPr>
            </a:lvl9pPr>
          </a:lstStyle>
          <a:p>
            <a:pPr algn="l" eaLnBrk="1" hangingPunct="1">
              <a:defRPr/>
            </a:pPr>
            <a:r>
              <a:rPr lang="en-US" altLang="ja-JP" sz="1800" b="1" dirty="0">
                <a:solidFill>
                  <a:schemeClr val="tx1"/>
                </a:solidFill>
                <a:latin typeface="Times New Roman" pitchFamily="18" charset="0"/>
              </a:rPr>
              <a:t>【</a:t>
            </a:r>
            <a:r>
              <a:rPr lang="ja-JP" altLang="en-US" sz="1800" b="1" dirty="0">
                <a:solidFill>
                  <a:srgbClr val="000000"/>
                </a:solidFill>
                <a:latin typeface="HG丸ｺﾞｼｯｸM-PRO" pitchFamily="50" charset="-128"/>
                <a:ea typeface="HG丸ｺﾞｼｯｸM-PRO" pitchFamily="50" charset="-128"/>
              </a:rPr>
              <a:t>治療終了後</a:t>
            </a:r>
            <a:r>
              <a:rPr lang="ja-JP" altLang="en-US" sz="1800" b="1"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 </a:t>
            </a:r>
            <a:r>
              <a:rPr lang="en-US" altLang="ja-JP" sz="1800" b="1" dirty="0">
                <a:solidFill>
                  <a:schemeClr val="tx1"/>
                </a:solidFill>
                <a:latin typeface="Times New Roman" pitchFamily="18" charset="0"/>
              </a:rPr>
              <a:t>】</a:t>
            </a:r>
            <a:endParaRPr lang="en-US" altLang="ja-JP" sz="1800" b="1"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endParaRPr>
          </a:p>
          <a:p>
            <a:pPr algn="l" eaLnBrk="1" hangingPunct="1">
              <a:defRPr/>
            </a:pPr>
            <a:r>
              <a:rPr lang="ja-JP" altLang="en-US" sz="1800" b="1" dirty="0">
                <a:solidFill>
                  <a:schemeClr val="tx1"/>
                </a:solidFill>
                <a:latin typeface="HG丸ｺﾞｼｯｸM-PRO" pitchFamily="50" charset="-128"/>
                <a:ea typeface="HG丸ｺﾞｼｯｸM-PRO" pitchFamily="50" charset="-128"/>
              </a:rPr>
              <a:t>点滴が終われば順路案内票を会計へ提出して下さい。</a:t>
            </a:r>
          </a:p>
          <a:p>
            <a:pPr algn="l" eaLnBrk="1" hangingPunct="1">
              <a:defRPr/>
            </a:pPr>
            <a:r>
              <a:rPr lang="ja-JP" altLang="en-US" sz="1800" b="1" dirty="0">
                <a:solidFill>
                  <a:schemeClr val="tx1"/>
                </a:solidFill>
                <a:latin typeface="HG丸ｺﾞｼｯｸM-PRO" pitchFamily="50" charset="-128"/>
                <a:ea typeface="HG丸ｺﾞｼｯｸM-PRO" pitchFamily="50" charset="-128"/>
              </a:rPr>
              <a:t>・次回の診察予約、採血用紙の有無をご確認下さい。</a:t>
            </a:r>
          </a:p>
          <a:p>
            <a:pPr algn="l" eaLnBrk="1" hangingPunct="1">
              <a:defRPr/>
            </a:pPr>
            <a:r>
              <a:rPr lang="ja-JP" altLang="en-US" sz="1800" b="1" dirty="0">
                <a:solidFill>
                  <a:schemeClr val="tx1"/>
                </a:solidFill>
                <a:latin typeface="HG丸ｺﾞｼｯｸM-PRO" pitchFamily="50" charset="-128"/>
                <a:ea typeface="HG丸ｺﾞｼｯｸM-PRO" pitchFamily="50" charset="-128"/>
              </a:rPr>
              <a:t>・薬のある方は、処方せん内容をご確認下さい。</a:t>
            </a:r>
          </a:p>
        </p:txBody>
      </p:sp>
      <p:sp>
        <p:nvSpPr>
          <p:cNvPr id="3085" name="テキスト ボックス 11"/>
          <p:cNvSpPr txBox="1">
            <a:spLocks noChangeArrowheads="1"/>
          </p:cNvSpPr>
          <p:nvPr/>
        </p:nvSpPr>
        <p:spPr bwMode="auto">
          <a:xfrm>
            <a:off x="6113024" y="1250260"/>
            <a:ext cx="1423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dirty="0">
                <a:solidFill>
                  <a:srgbClr val="FF0000"/>
                </a:solidFill>
              </a:rPr>
              <a:t>《</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緊急時</a:t>
            </a:r>
            <a:r>
              <a:rPr lang="en-US" altLang="ja-JP" sz="2400" b="1" dirty="0">
                <a:solidFill>
                  <a:srgbClr val="FF0000"/>
                </a:solidFill>
              </a:rPr>
              <a:t>》</a:t>
            </a:r>
            <a:endParaRPr lang="ja-JP" altLang="en-US" sz="2400" b="1" dirty="0">
              <a:solidFill>
                <a:srgbClr val="FF0000"/>
              </a:solidFill>
            </a:endParaRPr>
          </a:p>
        </p:txBody>
      </p:sp>
      <p:grpSp>
        <p:nvGrpSpPr>
          <p:cNvPr id="4" name="グループ化 3"/>
          <p:cNvGrpSpPr/>
          <p:nvPr/>
        </p:nvGrpSpPr>
        <p:grpSpPr>
          <a:xfrm>
            <a:off x="6158411" y="1659399"/>
            <a:ext cx="5122165" cy="3250844"/>
            <a:chOff x="6140979" y="1805941"/>
            <a:chExt cx="5235001" cy="3250844"/>
          </a:xfrm>
        </p:grpSpPr>
        <p:sp>
          <p:nvSpPr>
            <p:cNvPr id="16" name="円形吹き出し 15"/>
            <p:cNvSpPr/>
            <p:nvPr/>
          </p:nvSpPr>
          <p:spPr bwMode="auto">
            <a:xfrm>
              <a:off x="6140979" y="1805941"/>
              <a:ext cx="5235001" cy="3250844"/>
            </a:xfrm>
            <a:prstGeom prst="wedgeEllipseCallout">
              <a:avLst>
                <a:gd name="adj1" fmla="val 15357"/>
                <a:gd name="adj2" fmla="val 57058"/>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a:defRPr/>
              </a:pPr>
              <a:endParaRPr lang="ja-JP" altLang="en-US" sz="2215">
                <a:solidFill>
                  <a:schemeClr val="tx2"/>
                </a:solidFill>
              </a:endParaRPr>
            </a:p>
          </p:txBody>
        </p:sp>
        <p:sp>
          <p:nvSpPr>
            <p:cNvPr id="3086" name="テキスト ボックス 12"/>
            <p:cNvSpPr txBox="1">
              <a:spLocks noChangeArrowheads="1"/>
            </p:cNvSpPr>
            <p:nvPr/>
          </p:nvSpPr>
          <p:spPr bwMode="auto">
            <a:xfrm>
              <a:off x="6867149" y="1858467"/>
              <a:ext cx="423687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2000" b="1" dirty="0" smtClean="0">
                <a:solidFill>
                  <a:schemeClr val="tx2"/>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000" b="1" dirty="0" smtClean="0">
                  <a:solidFill>
                    <a:schemeClr val="tx2"/>
                  </a:solidFill>
                  <a:latin typeface="HG丸ｺﾞｼｯｸM-PRO" panose="020F0600000000000000" pitchFamily="50" charset="-128"/>
                  <a:ea typeface="HG丸ｺﾞｼｯｸM-PRO" panose="020F0600000000000000" pitchFamily="50" charset="-128"/>
                </a:rPr>
                <a:t>・</a:t>
              </a:r>
              <a:r>
                <a:rPr lang="en-US" altLang="ja-JP" sz="2000" b="1" dirty="0">
                  <a:solidFill>
                    <a:schemeClr val="tx2"/>
                  </a:solidFill>
                  <a:latin typeface="HG丸ｺﾞｼｯｸM-PRO" panose="020F0600000000000000" pitchFamily="50" charset="-128"/>
                  <a:ea typeface="HG丸ｺﾞｼｯｸM-PRO" panose="020F0600000000000000" pitchFamily="50" charset="-128"/>
                </a:rPr>
                <a:t>37.5</a:t>
              </a:r>
              <a:r>
                <a:rPr lang="ja-JP" altLang="en-US" sz="2000" b="1" dirty="0">
                  <a:solidFill>
                    <a:schemeClr val="tx2"/>
                  </a:solidFill>
                  <a:latin typeface="HG丸ｺﾞｼｯｸM-PRO" panose="020F0600000000000000" pitchFamily="50" charset="-128"/>
                  <a:ea typeface="HG丸ｺﾞｼｯｸM-PRO" panose="020F0600000000000000" pitchFamily="50" charset="-128"/>
                </a:rPr>
                <a:t>度以上の発熱</a:t>
              </a:r>
              <a:endParaRPr lang="en-US" altLang="ja-JP" sz="2000" b="1" dirty="0">
                <a:solidFill>
                  <a:schemeClr val="tx2"/>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000" b="1" dirty="0">
                  <a:solidFill>
                    <a:schemeClr val="tx2"/>
                  </a:solidFill>
                  <a:latin typeface="HG丸ｺﾞｼｯｸM-PRO" panose="020F0600000000000000" pitchFamily="50" charset="-128"/>
                  <a:ea typeface="HG丸ｺﾞｼｯｸM-PRO" panose="020F0600000000000000" pitchFamily="50" charset="-128"/>
                </a:rPr>
                <a:t>・排便回数が、いつもより多い</a:t>
              </a:r>
              <a:endParaRPr lang="en-US" altLang="ja-JP" sz="2000" b="1" dirty="0">
                <a:solidFill>
                  <a:schemeClr val="tx2"/>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000" b="1" dirty="0">
                  <a:solidFill>
                    <a:schemeClr val="tx2"/>
                  </a:solidFill>
                  <a:latin typeface="HG丸ｺﾞｼｯｸM-PRO" panose="020F0600000000000000" pitchFamily="50" charset="-128"/>
                  <a:ea typeface="HG丸ｺﾞｼｯｸM-PRO" panose="020F0600000000000000" pitchFamily="50" charset="-128"/>
                </a:rPr>
                <a:t>・下痢が止まらない</a:t>
              </a:r>
              <a:endParaRPr lang="en-US" altLang="ja-JP" sz="2000" b="1" dirty="0">
                <a:solidFill>
                  <a:schemeClr val="tx2"/>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000" b="1" dirty="0">
                  <a:solidFill>
                    <a:schemeClr val="tx2"/>
                  </a:solidFill>
                  <a:latin typeface="HG丸ｺﾞｼｯｸM-PRO" panose="020F0600000000000000" pitchFamily="50" charset="-128"/>
                  <a:ea typeface="HG丸ｺﾞｼｯｸM-PRO" panose="020F0600000000000000" pitchFamily="50" charset="-128"/>
                </a:rPr>
                <a:t>・数日間、たべることができない</a:t>
              </a:r>
              <a:endParaRPr lang="en-US" altLang="ja-JP" sz="2000" b="1" dirty="0">
                <a:solidFill>
                  <a:schemeClr val="tx2"/>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000" b="1" dirty="0">
                  <a:solidFill>
                    <a:schemeClr val="tx2"/>
                  </a:solidFill>
                  <a:latin typeface="HG丸ｺﾞｼｯｸM-PRO" panose="020F0600000000000000" pitchFamily="50" charset="-128"/>
                  <a:ea typeface="HG丸ｺﾞｼｯｸM-PRO" panose="020F0600000000000000" pitchFamily="50" charset="-128"/>
                </a:rPr>
                <a:t>・水分を飲むことが、できない</a:t>
              </a:r>
              <a:endParaRPr lang="en-US" altLang="ja-JP" sz="2000" b="1" dirty="0">
                <a:solidFill>
                  <a:schemeClr val="tx2"/>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000" b="1" dirty="0">
                  <a:solidFill>
                    <a:schemeClr val="tx2"/>
                  </a:solidFill>
                  <a:latin typeface="HG丸ｺﾞｼｯｸM-PRO" panose="020F0600000000000000" pitchFamily="50" charset="-128"/>
                  <a:ea typeface="HG丸ｺﾞｼｯｸM-PRO" panose="020F0600000000000000" pitchFamily="50" charset="-128"/>
                </a:rPr>
                <a:t>・点滴したところが、痛い</a:t>
              </a:r>
              <a:endParaRPr lang="en-US" altLang="ja-JP" sz="2000" b="1" dirty="0">
                <a:solidFill>
                  <a:schemeClr val="tx2"/>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000" b="1" dirty="0">
                  <a:solidFill>
                    <a:schemeClr val="tx2"/>
                  </a:solidFill>
                  <a:latin typeface="HG丸ｺﾞｼｯｸM-PRO" panose="020F0600000000000000" pitchFamily="50" charset="-128"/>
                  <a:ea typeface="HG丸ｺﾞｼｯｸM-PRO" panose="020F0600000000000000" pitchFamily="50" charset="-128"/>
                </a:rPr>
                <a:t>・腹痛がある</a:t>
              </a:r>
              <a:endParaRPr lang="en-US" altLang="ja-JP" sz="2000" b="1" dirty="0">
                <a:solidFill>
                  <a:schemeClr val="tx2"/>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000" b="1" dirty="0">
                  <a:solidFill>
                    <a:schemeClr val="tx2"/>
                  </a:solidFill>
                  <a:latin typeface="HG丸ｺﾞｼｯｸM-PRO" panose="020F0600000000000000" pitchFamily="50" charset="-128"/>
                  <a:ea typeface="HG丸ｺﾞｼｯｸM-PRO" panose="020F0600000000000000" pitchFamily="50" charset="-128"/>
                </a:rPr>
                <a:t>・何度も吐く</a:t>
              </a:r>
              <a:endParaRPr lang="en-US" altLang="ja-JP" sz="2000" b="1" dirty="0">
                <a:solidFill>
                  <a:schemeClr val="tx2"/>
                </a:solidFill>
                <a:latin typeface="HG丸ｺﾞｼｯｸM-PRO" panose="020F0600000000000000" pitchFamily="50" charset="-128"/>
                <a:ea typeface="HG丸ｺﾞｼｯｸM-PRO" panose="020F0600000000000000" pitchFamily="50" charset="-128"/>
              </a:endParaRPr>
            </a:p>
          </p:txBody>
        </p:sp>
      </p:grpSp>
      <p:sp>
        <p:nvSpPr>
          <p:cNvPr id="3087" name="円形吹き出し 13"/>
          <p:cNvSpPr>
            <a:spLocks noChangeArrowheads="1"/>
          </p:cNvSpPr>
          <p:nvPr/>
        </p:nvSpPr>
        <p:spPr bwMode="auto">
          <a:xfrm>
            <a:off x="7326924" y="3692771"/>
            <a:ext cx="1934308" cy="2989385"/>
          </a:xfrm>
          <a:prstGeom prst="wedgeEllipse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algn="l"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4923">
              <a:solidFill>
                <a:schemeClr val="tx2"/>
              </a:solidFill>
            </a:endParaRPr>
          </a:p>
        </p:txBody>
      </p:sp>
      <p:sp>
        <p:nvSpPr>
          <p:cNvPr id="2" name="正方形/長方形 1"/>
          <p:cNvSpPr/>
          <p:nvPr/>
        </p:nvSpPr>
        <p:spPr>
          <a:xfrm>
            <a:off x="6087376" y="415866"/>
            <a:ext cx="6096000" cy="707886"/>
          </a:xfrm>
          <a:prstGeom prst="rect">
            <a:avLst/>
          </a:prstGeom>
        </p:spPr>
        <p:txBody>
          <a:bodyPr>
            <a:spAutoFit/>
          </a:bodyPr>
          <a:lstStyle/>
          <a:p>
            <a:pPr>
              <a:spcBef>
                <a:spcPct val="0"/>
              </a:spcBef>
            </a:pPr>
            <a:r>
              <a:rPr lang="ja-JP" altLang="en-US" sz="2000" b="1" u="sng" dirty="0" smtClean="0">
                <a:ea typeface="HG丸ｺﾞｼｯｸM-PRO" panose="020F0600000000000000" pitchFamily="50" charset="-128"/>
              </a:rPr>
              <a:t>帰宅後</a:t>
            </a:r>
            <a:r>
              <a:rPr lang="ja-JP" altLang="en-US" sz="2000" b="1" u="sng" dirty="0">
                <a:ea typeface="HG丸ｺﾞｼｯｸM-PRO" panose="020F0600000000000000" pitchFamily="50" charset="-128"/>
              </a:rPr>
              <a:t>に</a:t>
            </a:r>
            <a:r>
              <a:rPr lang="ja-JP" altLang="en-US" sz="2000" b="1" u="sng" dirty="0" smtClean="0">
                <a:ea typeface="HG丸ｺﾞｼｯｸM-PRO" panose="020F0600000000000000" pitchFamily="50" charset="-128"/>
              </a:rPr>
              <a:t>下記症状等、次回診察までに不安なことが</a:t>
            </a:r>
            <a:endParaRPr lang="en-US" altLang="ja-JP" sz="2000" b="1" u="sng" dirty="0" smtClean="0">
              <a:ea typeface="HG丸ｺﾞｼｯｸM-PRO" panose="020F0600000000000000" pitchFamily="50" charset="-128"/>
            </a:endParaRPr>
          </a:p>
          <a:p>
            <a:pPr>
              <a:spcBef>
                <a:spcPct val="0"/>
              </a:spcBef>
            </a:pPr>
            <a:r>
              <a:rPr lang="ja-JP" altLang="en-US" sz="2000" b="1" u="sng" dirty="0" smtClean="0">
                <a:ea typeface="HG丸ｺﾞｼｯｸM-PRO" panose="020F0600000000000000" pitchFamily="50" charset="-128"/>
              </a:rPr>
              <a:t>あれば、</a:t>
            </a:r>
            <a:r>
              <a:rPr lang="ja-JP" altLang="en-US" sz="2000" b="1" u="sng" dirty="0">
                <a:ea typeface="HG丸ｺﾞｼｯｸM-PRO" panose="020F0600000000000000" pitchFamily="50" charset="-128"/>
              </a:rPr>
              <a:t>外来治療センターへご連絡下さい。</a:t>
            </a:r>
          </a:p>
        </p:txBody>
      </p:sp>
      <p:sp>
        <p:nvSpPr>
          <p:cNvPr id="3" name="正方形/長方形 2"/>
          <p:cNvSpPr/>
          <p:nvPr/>
        </p:nvSpPr>
        <p:spPr>
          <a:xfrm>
            <a:off x="5899837" y="5662770"/>
            <a:ext cx="5112568" cy="646331"/>
          </a:xfrm>
          <a:prstGeom prst="rect">
            <a:avLst/>
          </a:prstGeom>
        </p:spPr>
        <p:txBody>
          <a:bodyPr wrap="square">
            <a:spAutoFit/>
          </a:bodyPr>
          <a:lstStyle/>
          <a:p>
            <a:pPr algn="ctr"/>
            <a:r>
              <a:rPr lang="ja-JP" altLang="en-US" b="1" dirty="0">
                <a:solidFill>
                  <a:srgbClr val="000000"/>
                </a:solidFill>
                <a:latin typeface="HG丸ｺﾞｼｯｸM-PRO" panose="020F0600000000000000" pitchFamily="50" charset="-128"/>
                <a:ea typeface="HG丸ｺﾞｼｯｸM-PRO" panose="020F0600000000000000" pitchFamily="50" charset="-128"/>
              </a:rPr>
              <a:t>連絡先</a:t>
            </a:r>
            <a:r>
              <a:rPr lang="ja-JP" altLang="en-US" b="1"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b="1" dirty="0" smtClean="0">
              <a:solidFill>
                <a:srgbClr val="000000"/>
              </a:solidFill>
              <a:latin typeface="HG丸ｺﾞｼｯｸM-PRO" panose="020F0600000000000000" pitchFamily="50" charset="-128"/>
              <a:ea typeface="HG丸ｺﾞｼｯｸM-PRO" panose="020F0600000000000000" pitchFamily="50" charset="-128"/>
            </a:endParaRPr>
          </a:p>
          <a:p>
            <a:pPr algn="ctr"/>
            <a:r>
              <a:rPr lang="ja-JP" altLang="en-US" b="1" u="sng"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０７２－７２８－２００１</a:t>
            </a:r>
            <a:r>
              <a:rPr lang="en-US" altLang="ja-JP" b="1" u="sng"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b="1" u="sng"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代表</a:t>
            </a:r>
            <a:r>
              <a:rPr lang="en-US" altLang="ja-JP" b="1" u="sng"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p:txBody>
      </p:sp>
      <p:sp>
        <p:nvSpPr>
          <p:cNvPr id="5" name="円形吹き出し 4"/>
          <p:cNvSpPr/>
          <p:nvPr/>
        </p:nvSpPr>
        <p:spPr>
          <a:xfrm>
            <a:off x="6319692" y="7366768"/>
            <a:ext cx="5014534" cy="1597720"/>
          </a:xfrm>
          <a:prstGeom prst="wedgeEllipseCallout">
            <a:avLst>
              <a:gd name="adj1" fmla="val 30451"/>
              <a:gd name="adj2" fmla="val -71303"/>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rgbClr val="00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000000"/>
                </a:solidFill>
                <a:latin typeface="HG丸ｺﾞｼｯｸM-PRO" panose="020F0600000000000000" pitchFamily="50" charset="-128"/>
                <a:ea typeface="HG丸ｺﾞｼｯｸM-PRO" panose="020F0600000000000000" pitchFamily="50" charset="-128"/>
              </a:rPr>
              <a:t>「外来で化学療法を受けている○○です</a:t>
            </a:r>
            <a:r>
              <a:rPr lang="ja-JP" altLang="en-US" sz="1600" b="1" dirty="0" smtClean="0">
                <a:solidFill>
                  <a:srgbClr val="000000"/>
                </a:solidFill>
                <a:latin typeface="HG丸ｺﾞｼｯｸM-PRO" panose="020F0600000000000000" pitchFamily="50" charset="-128"/>
                <a:ea typeface="HG丸ｺﾞｼｯｸM-PRO" panose="020F0600000000000000" pitchFamily="50" charset="-128"/>
              </a:rPr>
              <a:t>。（外来治療センター・</a:t>
            </a:r>
            <a:r>
              <a:rPr lang="en-US" altLang="ja-JP" sz="1600" b="1" dirty="0" smtClean="0">
                <a:solidFill>
                  <a:srgbClr val="000000"/>
                </a:solidFill>
                <a:latin typeface="HG丸ｺﾞｼｯｸM-PRO" panose="020F0600000000000000" pitchFamily="50" charset="-128"/>
                <a:ea typeface="HG丸ｺﾞｼｯｸM-PRO" panose="020F0600000000000000" pitchFamily="50" charset="-128"/>
              </a:rPr>
              <a:t>ER</a:t>
            </a:r>
            <a:r>
              <a:rPr lang="ja-JP" altLang="en-US" sz="1600" b="1"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600" b="1" dirty="0">
                <a:solidFill>
                  <a:srgbClr val="000000"/>
                </a:solidFill>
                <a:latin typeface="HG丸ｺﾞｼｯｸM-PRO" panose="020F0600000000000000" pitchFamily="50" charset="-128"/>
                <a:ea typeface="HG丸ｺﾞｼｯｸM-PRO" panose="020F0600000000000000" pitchFamily="50" charset="-128"/>
              </a:rPr>
              <a:t>へつなげて</a:t>
            </a:r>
            <a:r>
              <a:rPr lang="ja-JP" altLang="en-US" sz="1600" b="1" dirty="0" smtClean="0">
                <a:solidFill>
                  <a:srgbClr val="000000"/>
                </a:solidFill>
                <a:latin typeface="HG丸ｺﾞｼｯｸM-PRO" panose="020F0600000000000000" pitchFamily="50" charset="-128"/>
                <a:ea typeface="HG丸ｺﾞｼｯｸM-PRO" panose="020F0600000000000000" pitchFamily="50" charset="-128"/>
              </a:rPr>
              <a:t>ください」と</a:t>
            </a:r>
            <a:r>
              <a:rPr lang="ja-JP" altLang="en-US" sz="1600" b="1" dirty="0">
                <a:solidFill>
                  <a:srgbClr val="000000"/>
                </a:solidFill>
                <a:latin typeface="HG丸ｺﾞｼｯｸM-PRO" panose="020F0600000000000000" pitchFamily="50" charset="-128"/>
                <a:ea typeface="HG丸ｺﾞｼｯｸM-PRO" panose="020F0600000000000000" pitchFamily="50" charset="-128"/>
              </a:rPr>
              <a:t>伝えてください</a:t>
            </a:r>
            <a:r>
              <a:rPr lang="ja-JP" altLang="en-US" sz="1600" b="1"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sz="1600" b="1" dirty="0" smtClean="0">
              <a:solidFill>
                <a:srgbClr val="000000"/>
              </a:solidFill>
              <a:latin typeface="HG丸ｺﾞｼｯｸM-PRO" panose="020F0600000000000000" pitchFamily="50" charset="-128"/>
              <a:ea typeface="HG丸ｺﾞｼｯｸM-PRO" panose="020F0600000000000000" pitchFamily="50" charset="-128"/>
            </a:endParaRPr>
          </a:p>
          <a:p>
            <a:r>
              <a:rPr lang="en-US" altLang="ja-JP" sz="1600" b="1"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600" b="1" dirty="0" smtClean="0">
                <a:solidFill>
                  <a:srgbClr val="000000"/>
                </a:solidFill>
                <a:latin typeface="HG丸ｺﾞｼｯｸM-PRO" panose="020F0600000000000000" pitchFamily="50" charset="-128"/>
                <a:ea typeface="HG丸ｺﾞｼｯｸM-PRO" panose="020F0600000000000000" pitchFamily="50" charset="-128"/>
              </a:rPr>
              <a:t>時間帯で場所は変わります</a:t>
            </a:r>
            <a:endParaRPr lang="ja-JP" altLang="en-US" sz="16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7" name="下矢印 6"/>
          <p:cNvSpPr/>
          <p:nvPr/>
        </p:nvSpPr>
        <p:spPr>
          <a:xfrm>
            <a:off x="525314" y="1123752"/>
            <a:ext cx="287216" cy="279896"/>
          </a:xfrm>
          <a:prstGeom prst="downArrow">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23"/>
          <p:cNvSpPr/>
          <p:nvPr/>
        </p:nvSpPr>
        <p:spPr>
          <a:xfrm>
            <a:off x="525314" y="4067944"/>
            <a:ext cx="287216" cy="27989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8008" y="3708205"/>
            <a:ext cx="1440000" cy="274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559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815" y="528247"/>
            <a:ext cx="11323609" cy="789347"/>
          </a:xfrm>
        </p:spPr>
        <p:txBody>
          <a:bodyPr>
            <a:normAutofit fontScale="90000"/>
          </a:bodyPr>
          <a:lstStyle/>
          <a:p>
            <a:pPr algn="ctr"/>
            <a:r>
              <a:rPr lang="ja-JP" altLang="en-US" sz="4000" dirty="0" smtClean="0">
                <a:solidFill>
                  <a:schemeClr val="accent1">
                    <a:lumMod val="75000"/>
                  </a:schemeClr>
                </a:solidFill>
              </a:rPr>
              <a:t>外来化学療法室の利用にあたって</a:t>
            </a:r>
            <a:r>
              <a:rPr lang="en-US" altLang="ja-JP" sz="5689" dirty="0">
                <a:solidFill>
                  <a:schemeClr val="accent1">
                    <a:lumMod val="75000"/>
                  </a:schemeClr>
                </a:solidFill>
              </a:rPr>
              <a:t/>
            </a:r>
            <a:br>
              <a:rPr lang="en-US" altLang="ja-JP" sz="5689" dirty="0">
                <a:solidFill>
                  <a:schemeClr val="accent1">
                    <a:lumMod val="75000"/>
                  </a:schemeClr>
                </a:solidFill>
              </a:rPr>
            </a:br>
            <a:endParaRPr lang="ja-JP" altLang="en-US" sz="5689" dirty="0">
              <a:solidFill>
                <a:schemeClr val="accent1">
                  <a:lumMod val="75000"/>
                </a:schemeClr>
              </a:solidFill>
            </a:endParaRPr>
          </a:p>
        </p:txBody>
      </p:sp>
      <p:sp>
        <p:nvSpPr>
          <p:cNvPr id="16" name="タイトル 1"/>
          <p:cNvSpPr txBox="1">
            <a:spLocks/>
          </p:cNvSpPr>
          <p:nvPr/>
        </p:nvSpPr>
        <p:spPr>
          <a:xfrm rot="10800000" flipV="1">
            <a:off x="729130" y="1331640"/>
            <a:ext cx="4070726" cy="382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smtClean="0">
                <a:solidFill>
                  <a:schemeClr val="accent1">
                    <a:lumMod val="75000"/>
                  </a:schemeClr>
                </a:solidFill>
              </a:rPr>
              <a:t>【</a:t>
            </a:r>
            <a:r>
              <a:rPr lang="ja-JP" altLang="en-US" sz="2400" b="1" dirty="0" smtClean="0">
                <a:solidFill>
                  <a:schemeClr val="accent1">
                    <a:lumMod val="75000"/>
                  </a:schemeClr>
                </a:solidFill>
              </a:rPr>
              <a:t>アレルギーについて</a:t>
            </a:r>
            <a:r>
              <a:rPr lang="en-US" altLang="ja-JP" sz="2400" b="1" dirty="0" smtClean="0">
                <a:solidFill>
                  <a:schemeClr val="accent1">
                    <a:lumMod val="75000"/>
                  </a:schemeClr>
                </a:solidFill>
              </a:rPr>
              <a:t>】</a:t>
            </a:r>
            <a:endParaRPr lang="ja-JP" altLang="en-US" sz="2400" b="1" dirty="0">
              <a:solidFill>
                <a:schemeClr val="accent1">
                  <a:lumMod val="75000"/>
                </a:schemeClr>
              </a:solidFill>
            </a:endParaRPr>
          </a:p>
        </p:txBody>
      </p:sp>
      <p:sp>
        <p:nvSpPr>
          <p:cNvPr id="4" name="正方形/長方形 3"/>
          <p:cNvSpPr/>
          <p:nvPr/>
        </p:nvSpPr>
        <p:spPr>
          <a:xfrm>
            <a:off x="931422" y="1896085"/>
            <a:ext cx="4752528" cy="3139321"/>
          </a:xfrm>
          <a:prstGeom prst="rect">
            <a:avLst/>
          </a:prstGeom>
        </p:spPr>
        <p:txBody>
          <a:bodyPr wrap="square">
            <a:spAutoFit/>
          </a:bodyPr>
          <a:lstStyle/>
          <a:p>
            <a:r>
              <a:rPr lang="ja-JP" altLang="en-US" b="1" dirty="0" smtClean="0">
                <a:solidFill>
                  <a:srgbClr val="000000"/>
                </a:solidFill>
                <a:latin typeface="HG丸ｺﾞｼｯｸM-PRO" panose="020F0600000000000000" pitchFamily="50" charset="-128"/>
                <a:ea typeface="HG丸ｺﾞｼｯｸM-PRO" panose="020F0600000000000000" pitchFamily="50" charset="-128"/>
              </a:rPr>
              <a:t>薬剤にはアレルギー</a:t>
            </a:r>
            <a:r>
              <a:rPr lang="ja-JP" altLang="en-US" b="1" dirty="0">
                <a:solidFill>
                  <a:srgbClr val="000000"/>
                </a:solidFill>
                <a:latin typeface="HG丸ｺﾞｼｯｸM-PRO" panose="020F0600000000000000" pitchFamily="50" charset="-128"/>
                <a:ea typeface="HG丸ｺﾞｼｯｸM-PRO" panose="020F0600000000000000" pitchFamily="50" charset="-128"/>
              </a:rPr>
              <a:t>症状が発症する可能性があります</a:t>
            </a:r>
            <a:r>
              <a:rPr lang="ja-JP" altLang="en-US" b="1"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b="1" dirty="0" smtClean="0">
                <a:solidFill>
                  <a:srgbClr val="000000"/>
                </a:solidFill>
                <a:latin typeface="HG丸ｺﾞｼｯｸM-PRO" panose="020F0600000000000000" pitchFamily="50" charset="-128"/>
                <a:ea typeface="HG丸ｺﾞｼｯｸM-PRO" panose="020F0600000000000000" pitchFamily="50" charset="-128"/>
              </a:rPr>
              <a:t>早期</a:t>
            </a:r>
            <a:r>
              <a:rPr lang="ja-JP" altLang="en-US" b="1" dirty="0">
                <a:solidFill>
                  <a:srgbClr val="000000"/>
                </a:solidFill>
                <a:latin typeface="HG丸ｺﾞｼｯｸM-PRO" panose="020F0600000000000000" pitchFamily="50" charset="-128"/>
                <a:ea typeface="HG丸ｺﾞｼｯｸM-PRO" panose="020F0600000000000000" pitchFamily="50" charset="-128"/>
              </a:rPr>
              <a:t>発見と迅速な処置</a:t>
            </a:r>
            <a:r>
              <a:rPr lang="ja-JP" altLang="en-US" b="1" dirty="0" smtClean="0">
                <a:solidFill>
                  <a:srgbClr val="000000"/>
                </a:solidFill>
                <a:latin typeface="HG丸ｺﾞｼｯｸM-PRO" panose="020F0600000000000000" pitchFamily="50" charset="-128"/>
                <a:ea typeface="HG丸ｺﾞｼｯｸM-PRO" panose="020F0600000000000000" pitchFamily="50" charset="-128"/>
              </a:rPr>
              <a:t>が重要です。</a:t>
            </a:r>
            <a:endParaRPr lang="en-US" altLang="ja-JP"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b="1" dirty="0" smtClean="0">
                <a:solidFill>
                  <a:srgbClr val="000000"/>
                </a:solidFill>
                <a:latin typeface="HG丸ｺﾞｼｯｸM-PRO" panose="020F0600000000000000" pitchFamily="50" charset="-128"/>
                <a:ea typeface="HG丸ｺﾞｼｯｸM-PRO" panose="020F0600000000000000" pitchFamily="50" charset="-128"/>
              </a:rPr>
              <a:t>軽い</a:t>
            </a:r>
            <a:r>
              <a:rPr lang="ja-JP" altLang="en-US" b="1" dirty="0">
                <a:solidFill>
                  <a:srgbClr val="000000"/>
                </a:solidFill>
                <a:latin typeface="HG丸ｺﾞｼｯｸM-PRO" panose="020F0600000000000000" pitchFamily="50" charset="-128"/>
                <a:ea typeface="HG丸ｺﾞｼｯｸM-PRO" panose="020F0600000000000000" pitchFamily="50" charset="-128"/>
              </a:rPr>
              <a:t>症状と感じてもその後に重篤化することもありますので</a:t>
            </a:r>
            <a:r>
              <a:rPr lang="ja-JP" altLang="en-US" b="1"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b="1" dirty="0" smtClean="0">
              <a:solidFill>
                <a:srgbClr val="000000"/>
              </a:solidFill>
              <a:latin typeface="HG丸ｺﾞｼｯｸM-PRO" panose="020F0600000000000000" pitchFamily="50" charset="-128"/>
              <a:ea typeface="HG丸ｺﾞｼｯｸM-PRO" panose="020F0600000000000000" pitchFamily="50" charset="-128"/>
            </a:endParaRPr>
          </a:p>
          <a:p>
            <a:r>
              <a:rPr lang="ja-JP" altLang="en-US" b="1" dirty="0" smtClean="0">
                <a:solidFill>
                  <a:srgbClr val="FF0000"/>
                </a:solidFill>
                <a:latin typeface="HG丸ｺﾞｼｯｸM-PRO" panose="020F0600000000000000" pitchFamily="50" charset="-128"/>
                <a:ea typeface="HG丸ｺﾞｼｯｸM-PRO" panose="020F0600000000000000" pitchFamily="50" charset="-128"/>
              </a:rPr>
              <a:t>「何</a:t>
            </a:r>
            <a:r>
              <a:rPr lang="ja-JP" altLang="en-US" b="1" dirty="0">
                <a:solidFill>
                  <a:srgbClr val="FF0000"/>
                </a:solidFill>
                <a:latin typeface="HG丸ｺﾞｼｯｸM-PRO" panose="020F0600000000000000" pitchFamily="50" charset="-128"/>
                <a:ea typeface="HG丸ｺﾞｼｯｸM-PRO" panose="020F0600000000000000" pitchFamily="50" charset="-128"/>
              </a:rPr>
              <a:t>かおかしいな</a:t>
            </a:r>
            <a:r>
              <a:rPr lang="ja-JP" altLang="en-US" b="1"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b="1" dirty="0" smtClean="0">
                <a:solidFill>
                  <a:srgbClr val="FF0000"/>
                </a:solidFill>
                <a:latin typeface="HG丸ｺﾞｼｯｸM-PRO" panose="020F0600000000000000" pitchFamily="50" charset="-128"/>
                <a:ea typeface="HG丸ｺﾞｼｯｸM-PRO" panose="020F0600000000000000" pitchFamily="50" charset="-128"/>
              </a:rPr>
              <a:t>「いつも</a:t>
            </a:r>
            <a:r>
              <a:rPr lang="ja-JP" altLang="en-US" b="1" dirty="0">
                <a:solidFill>
                  <a:srgbClr val="FF0000"/>
                </a:solidFill>
                <a:latin typeface="HG丸ｺﾞｼｯｸM-PRO" panose="020F0600000000000000" pitchFamily="50" charset="-128"/>
                <a:ea typeface="HG丸ｺﾞｼｯｸM-PRO" panose="020F0600000000000000" pitchFamily="50" charset="-128"/>
              </a:rPr>
              <a:t>と違うな・・</a:t>
            </a:r>
            <a:r>
              <a:rPr lang="ja-JP" altLang="en-US" b="1"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b="1" dirty="0" smtClean="0">
                <a:latin typeface="HG丸ｺﾞｼｯｸM-PRO" panose="020F0600000000000000" pitchFamily="50" charset="-128"/>
                <a:ea typeface="HG丸ｺﾞｼｯｸM-PRO" panose="020F0600000000000000" pitchFamily="50" charset="-128"/>
              </a:rPr>
              <a:t>と</a:t>
            </a:r>
            <a:r>
              <a:rPr lang="ja-JP" altLang="en-US" b="1" dirty="0">
                <a:latin typeface="HG丸ｺﾞｼｯｸM-PRO" panose="020F0600000000000000" pitchFamily="50" charset="-128"/>
                <a:ea typeface="HG丸ｺﾞｼｯｸM-PRO" panose="020F0600000000000000" pitchFamily="50" charset="-128"/>
              </a:rPr>
              <a:t>感じた時は、我慢せず速やか</a:t>
            </a:r>
            <a:r>
              <a:rPr lang="ja-JP" altLang="en-US" b="1" dirty="0" smtClean="0">
                <a:latin typeface="HG丸ｺﾞｼｯｸM-PRO" panose="020F0600000000000000" pitchFamily="50" charset="-128"/>
                <a:ea typeface="HG丸ｺﾞｼｯｸM-PRO" panose="020F0600000000000000" pitchFamily="50" charset="-128"/>
              </a:rPr>
              <a:t>に看護師</a:t>
            </a:r>
            <a:r>
              <a:rPr lang="ja-JP" altLang="en-US" b="1" dirty="0">
                <a:latin typeface="HG丸ｺﾞｼｯｸM-PRO" panose="020F0600000000000000" pitchFamily="50" charset="-128"/>
                <a:ea typeface="HG丸ｺﾞｼｯｸM-PRO" panose="020F0600000000000000" pitchFamily="50" charset="-128"/>
              </a:rPr>
              <a:t>へ</a:t>
            </a:r>
            <a:r>
              <a:rPr lang="ja-JP" altLang="en-US" b="1" dirty="0" smtClean="0">
                <a:latin typeface="HG丸ｺﾞｼｯｸM-PRO" panose="020F0600000000000000" pitchFamily="50" charset="-128"/>
                <a:ea typeface="HG丸ｺﾞｼｯｸM-PRO" panose="020F0600000000000000" pitchFamily="50" charset="-128"/>
              </a:rPr>
              <a:t>お知らせ</a:t>
            </a:r>
            <a:r>
              <a:rPr lang="ja-JP" altLang="en-US" b="1" dirty="0">
                <a:latin typeface="HG丸ｺﾞｼｯｸM-PRO" panose="020F0600000000000000" pitchFamily="50" charset="-128"/>
                <a:ea typeface="HG丸ｺﾞｼｯｸM-PRO" panose="020F0600000000000000" pitchFamily="50" charset="-128"/>
              </a:rPr>
              <a:t>ください</a:t>
            </a:r>
            <a:r>
              <a:rPr lang="ja-JP" altLang="en-US" b="1" dirty="0" smtClean="0">
                <a:latin typeface="HG丸ｺﾞｼｯｸM-PRO" panose="020F0600000000000000" pitchFamily="50" charset="-128"/>
                <a:ea typeface="HG丸ｺﾞｼｯｸM-PRO" panose="020F0600000000000000" pitchFamily="50" charset="-128"/>
              </a:rPr>
              <a:t>。</a:t>
            </a:r>
            <a:endParaRPr lang="en-US" altLang="ja-JP" b="1" dirty="0" smtClean="0">
              <a:latin typeface="HG丸ｺﾞｼｯｸM-PRO" panose="020F0600000000000000" pitchFamily="50" charset="-128"/>
              <a:ea typeface="HG丸ｺﾞｼｯｸM-PRO" panose="020F0600000000000000" pitchFamily="50" charset="-128"/>
            </a:endParaRPr>
          </a:p>
          <a:p>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7" name="角丸四角形 16"/>
          <p:cNvSpPr/>
          <p:nvPr/>
        </p:nvSpPr>
        <p:spPr>
          <a:xfrm>
            <a:off x="729130" y="4840722"/>
            <a:ext cx="5294862" cy="3331678"/>
          </a:xfrm>
          <a:prstGeom prst="roundRect">
            <a:avLst/>
          </a:prstGeom>
          <a:solidFill>
            <a:schemeClr val="accent4">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b="1" dirty="0" smtClean="0">
              <a:solidFill>
                <a:schemeClr val="accent1">
                  <a:lumMod val="75000"/>
                </a:schemeClr>
              </a:solidFill>
              <a:latin typeface="HG丸ｺﾞｼｯｸM-PRO" panose="020F0600000000000000" pitchFamily="50" charset="-128"/>
              <a:ea typeface="HG丸ｺﾞｼｯｸM-PRO" panose="020F0600000000000000" pitchFamily="50" charset="-128"/>
            </a:endParaRPr>
          </a:p>
          <a:p>
            <a:endParaRPr lang="en-US" altLang="ja-JP" b="1" dirty="0">
              <a:solidFill>
                <a:schemeClr val="accent1">
                  <a:lumMod val="75000"/>
                </a:schemeClr>
              </a:solidFill>
              <a:latin typeface="HG丸ｺﾞｼｯｸM-PRO" panose="020F0600000000000000" pitchFamily="50" charset="-128"/>
              <a:ea typeface="HG丸ｺﾞｼｯｸM-PRO" panose="020F0600000000000000" pitchFamily="50" charset="-128"/>
            </a:endParaRPr>
          </a:p>
          <a:p>
            <a:endParaRPr lang="en-US" altLang="ja-JP" b="1" dirty="0" smtClean="0">
              <a:solidFill>
                <a:schemeClr val="accent1">
                  <a:lumMod val="75000"/>
                </a:schemeClr>
              </a:solidFill>
              <a:latin typeface="HG丸ｺﾞｼｯｸM-PRO" panose="020F0600000000000000" pitchFamily="50" charset="-128"/>
              <a:ea typeface="HG丸ｺﾞｼｯｸM-PRO" panose="020F0600000000000000" pitchFamily="50" charset="-128"/>
            </a:endParaRPr>
          </a:p>
          <a:p>
            <a:endParaRPr lang="en-US" altLang="ja-JP" b="1" dirty="0">
              <a:solidFill>
                <a:schemeClr val="accent1">
                  <a:lumMod val="75000"/>
                </a:schemeClr>
              </a:solidFill>
              <a:latin typeface="HG丸ｺﾞｼｯｸM-PRO" panose="020F0600000000000000" pitchFamily="50" charset="-128"/>
              <a:ea typeface="HG丸ｺﾞｼｯｸM-PRO" panose="020F0600000000000000" pitchFamily="50" charset="-128"/>
            </a:endParaRPr>
          </a:p>
          <a:p>
            <a:endParaRPr lang="en-US" altLang="ja-JP" b="1" dirty="0" smtClean="0">
              <a:solidFill>
                <a:schemeClr val="accent1">
                  <a:lumMod val="75000"/>
                </a:schemeClr>
              </a:solidFill>
              <a:latin typeface="HG丸ｺﾞｼｯｸM-PRO" panose="020F0600000000000000" pitchFamily="50" charset="-128"/>
              <a:ea typeface="HG丸ｺﾞｼｯｸM-PRO" panose="020F0600000000000000" pitchFamily="50" charset="-128"/>
            </a:endParaRPr>
          </a:p>
          <a:p>
            <a:endParaRPr lang="en-US" altLang="ja-JP" b="1" dirty="0">
              <a:solidFill>
                <a:schemeClr val="accent1">
                  <a:lumMod val="75000"/>
                </a:schemeClr>
              </a:solidFill>
              <a:latin typeface="HG丸ｺﾞｼｯｸM-PRO" panose="020F0600000000000000" pitchFamily="50" charset="-128"/>
              <a:ea typeface="HG丸ｺﾞｼｯｸM-PRO" panose="020F0600000000000000" pitchFamily="50" charset="-128"/>
            </a:endParaRPr>
          </a:p>
          <a:p>
            <a:endParaRPr lang="en-US" altLang="ja-JP" b="1" dirty="0" smtClean="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005" y="5508104"/>
            <a:ext cx="2988851" cy="2412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1199456" y="5035406"/>
            <a:ext cx="3168352" cy="369332"/>
          </a:xfrm>
          <a:prstGeom prst="rect">
            <a:avLst/>
          </a:prstGeom>
        </p:spPr>
        <p:txBody>
          <a:bodyPr wrap="square">
            <a:spAutoFit/>
          </a:bodyPr>
          <a:lstStyle/>
          <a:p>
            <a:r>
              <a:rPr lang="ja-JP" altLang="en-US" b="1" dirty="0">
                <a:solidFill>
                  <a:schemeClr val="accent1">
                    <a:lumMod val="75000"/>
                  </a:schemeClr>
                </a:solidFill>
                <a:latin typeface="HG丸ｺﾞｼｯｸM-PRO" panose="020F0600000000000000" pitchFamily="50" charset="-128"/>
                <a:ea typeface="HG丸ｺﾞｼｯｸM-PRO" panose="020F0600000000000000" pitchFamily="50" charset="-128"/>
              </a:rPr>
              <a:t>＊アレルギーを疑う症状</a:t>
            </a:r>
            <a:endParaRPr lang="en-US" altLang="ja-JP" b="1"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5" name="角丸四角形 4"/>
          <p:cNvSpPr/>
          <p:nvPr/>
        </p:nvSpPr>
        <p:spPr>
          <a:xfrm>
            <a:off x="7248128" y="1403648"/>
            <a:ext cx="4176464" cy="6768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b="1" dirty="0" smtClean="0">
                <a:solidFill>
                  <a:schemeClr val="tx1"/>
                </a:solidFill>
                <a:latin typeface="HG丸ｺﾞｼｯｸM-PRO" panose="020F0600000000000000" pitchFamily="50" charset="-128"/>
                <a:ea typeface="HG丸ｺﾞｼｯｸM-PRO" panose="020F0600000000000000" pitchFamily="50" charset="-128"/>
              </a:rPr>
              <a:t>メモ</a:t>
            </a:r>
            <a:endParaRPr kumimoji="1" lang="ja-JP" altLang="en-US" sz="2000" b="1"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76503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87924" y="494324"/>
            <a:ext cx="6008076" cy="509050"/>
          </a:xfrm>
          <a:prstGeom prst="rect">
            <a:avLst/>
          </a:prstGeom>
          <a:solidFill>
            <a:srgbClr val="FFFF99"/>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708" b="1">
                <a:latin typeface="Times New Roman" panose="02020603050405020304" pitchFamily="18" charset="0"/>
                <a:ea typeface="HG丸ｺﾞｼｯｸM-PRO" panose="020F0600000000000000" pitchFamily="50" charset="-128"/>
              </a:rPr>
              <a:t>外来化学療法に関するその他の情報</a:t>
            </a:r>
          </a:p>
        </p:txBody>
      </p:sp>
      <p:sp>
        <p:nvSpPr>
          <p:cNvPr id="5123" name="Rectangle 11"/>
          <p:cNvSpPr>
            <a:spLocks noChangeArrowheads="1"/>
          </p:cNvSpPr>
          <p:nvPr/>
        </p:nvSpPr>
        <p:spPr bwMode="auto">
          <a:xfrm>
            <a:off x="240322" y="1068609"/>
            <a:ext cx="5855678" cy="758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1950" indent="-3619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buFontTx/>
              <a:buNone/>
            </a:pPr>
            <a:endParaRPr lang="ja-JP" altLang="en-US" sz="1723" dirty="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がん相談</a:t>
            </a:r>
          </a:p>
          <a:p>
            <a:pPr eaLnBrk="1" hangingPunct="1">
              <a:lnSpc>
                <a:spcPct val="80000"/>
              </a:lnSpc>
              <a:buFontTx/>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 </a:t>
            </a:r>
            <a:r>
              <a:rPr lang="ja-JP" altLang="en-US" sz="1800" b="1" dirty="0" smtClean="0">
                <a:latin typeface="HG丸ｺﾞｼｯｸM-PRO" panose="020F0600000000000000" pitchFamily="50" charset="-128"/>
                <a:ea typeface="HG丸ｺﾞｼｯｸM-PRO" panose="020F0600000000000000" pitchFamily="50" charset="-128"/>
              </a:rPr>
              <a:t> がん患者さまやご家族さまが</a:t>
            </a:r>
            <a:r>
              <a:rPr lang="ja-JP" altLang="en-US" sz="1800" b="1" dirty="0">
                <a:latin typeface="HG丸ｺﾞｼｯｸM-PRO" panose="020F0600000000000000" pitchFamily="50" charset="-128"/>
                <a:ea typeface="HG丸ｺﾞｼｯｸM-PRO" panose="020F0600000000000000" pitchFamily="50" charset="-128"/>
              </a:rPr>
              <a:t>、不安・疑問に対して思いを語り相談できる相談室を設置しています</a:t>
            </a:r>
            <a:r>
              <a:rPr lang="ja-JP" altLang="en-US" sz="1800" b="1" dirty="0" smtClean="0">
                <a:latin typeface="HG丸ｺﾞｼｯｸM-PRO" panose="020F0600000000000000" pitchFamily="50" charset="-128"/>
                <a:ea typeface="HG丸ｺﾞｼｯｸM-PRO" panose="020F0600000000000000" pitchFamily="50" charset="-128"/>
              </a:rPr>
              <a:t>。</a:t>
            </a:r>
            <a:endParaRPr lang="ja-JP" altLang="en-US" sz="1800" b="1" dirty="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r>
              <a:rPr lang="ja-JP" altLang="en-US" sz="1800" b="1" dirty="0">
                <a:latin typeface="HG丸ｺﾞｼｯｸM-PRO" panose="020F0600000000000000" pitchFamily="50" charset="-128"/>
                <a:ea typeface="HG丸ｺﾞｼｯｸM-PRO" panose="020F0600000000000000" pitchFamily="50" charset="-128"/>
              </a:rPr>
              <a:t>　　平日：</a:t>
            </a:r>
            <a:r>
              <a:rPr lang="en-US" altLang="ja-JP" sz="1800" b="1" dirty="0">
                <a:latin typeface="HG丸ｺﾞｼｯｸM-PRO" panose="020F0600000000000000" pitchFamily="50" charset="-128"/>
                <a:ea typeface="HG丸ｺﾞｼｯｸM-PRO" panose="020F0600000000000000" pitchFamily="50" charset="-128"/>
              </a:rPr>
              <a:t>9</a:t>
            </a:r>
            <a:r>
              <a:rPr lang="ja-JP" altLang="en-US" sz="1800" b="1" dirty="0">
                <a:latin typeface="HG丸ｺﾞｼｯｸM-PRO" panose="020F0600000000000000" pitchFamily="50" charset="-128"/>
                <a:ea typeface="HG丸ｺﾞｼｯｸM-PRO" panose="020F0600000000000000" pitchFamily="50" charset="-128"/>
              </a:rPr>
              <a:t>時から</a:t>
            </a:r>
            <a:r>
              <a:rPr lang="en-US" altLang="ja-JP" sz="1800" b="1" dirty="0">
                <a:latin typeface="HG丸ｺﾞｼｯｸM-PRO" panose="020F0600000000000000" pitchFamily="50" charset="-128"/>
                <a:ea typeface="HG丸ｺﾞｼｯｸM-PRO" panose="020F0600000000000000" pitchFamily="50" charset="-128"/>
              </a:rPr>
              <a:t>16</a:t>
            </a:r>
            <a:r>
              <a:rPr lang="ja-JP" altLang="en-US" sz="1800" b="1" dirty="0">
                <a:latin typeface="HG丸ｺﾞｼｯｸM-PRO" panose="020F0600000000000000" pitchFamily="50" charset="-128"/>
                <a:ea typeface="HG丸ｺﾞｼｯｸM-PRO" panose="020F0600000000000000" pitchFamily="50" charset="-128"/>
              </a:rPr>
              <a:t>時</a:t>
            </a:r>
            <a:r>
              <a:rPr lang="ja-JP" altLang="en-US" sz="1800" b="1" dirty="0">
                <a:solidFill>
                  <a:schemeClr val="accent2"/>
                </a:solidFill>
                <a:latin typeface="HG丸ｺﾞｼｯｸM-PRO" panose="020F0600000000000000" pitchFamily="50" charset="-128"/>
                <a:ea typeface="HG丸ｺﾞｼｯｸM-PRO" panose="020F0600000000000000" pitchFamily="50" charset="-128"/>
              </a:rPr>
              <a:t>　</a:t>
            </a:r>
          </a:p>
          <a:p>
            <a:pPr>
              <a:lnSpc>
                <a:spcPct val="80000"/>
              </a:lnSpc>
              <a:buNone/>
            </a:pPr>
            <a:r>
              <a:rPr lang="ja-JP" altLang="en-US" sz="1800" b="1" dirty="0">
                <a:solidFill>
                  <a:schemeClr val="accent2"/>
                </a:solidFill>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窓口</a:t>
            </a:r>
            <a:r>
              <a:rPr lang="ja-JP" altLang="en-US" sz="1800" b="1" dirty="0" smtClean="0">
                <a:latin typeface="HG丸ｺﾞｼｯｸM-PRO" panose="020F0600000000000000" pitchFamily="50" charset="-128"/>
                <a:ea typeface="HG丸ｺﾞｼｯｸM-PRO" panose="020F0600000000000000" pitchFamily="50" charset="-128"/>
              </a:rPr>
              <a:t>：</a:t>
            </a:r>
            <a:r>
              <a:rPr lang="ja-JP" altLang="en-US" sz="1800" b="1" dirty="0">
                <a:latin typeface="HG丸ｺﾞｼｯｸM-PRO" panose="020F0600000000000000" pitchFamily="50" charset="-128"/>
                <a:ea typeface="HG丸ｺﾞｼｯｸM-PRO" panose="020F0600000000000000" pitchFamily="50" charset="-128"/>
              </a:rPr>
              <a:t>本館</a:t>
            </a:r>
            <a:r>
              <a:rPr lang="en-US" altLang="ja-JP" sz="1800" b="1" dirty="0">
                <a:latin typeface="HG丸ｺﾞｼｯｸM-PRO" panose="020F0600000000000000" pitchFamily="50" charset="-128"/>
                <a:ea typeface="HG丸ｺﾞｼｯｸM-PRO" panose="020F0600000000000000" pitchFamily="50" charset="-128"/>
              </a:rPr>
              <a:t>1</a:t>
            </a:r>
            <a:r>
              <a:rPr lang="ja-JP" altLang="en-US" sz="1800" b="1" dirty="0">
                <a:latin typeface="HG丸ｺﾞｼｯｸM-PRO" panose="020F0600000000000000" pitchFamily="50" charset="-128"/>
                <a:ea typeface="HG丸ｺﾞｼｯｸM-PRO" panose="020F0600000000000000" pitchFamily="50" charset="-128"/>
              </a:rPr>
              <a:t>階　地域</a:t>
            </a:r>
            <a:r>
              <a:rPr lang="ja-JP" altLang="en-US" sz="1800" b="1" dirty="0" smtClean="0">
                <a:latin typeface="HG丸ｺﾞｼｯｸM-PRO" panose="020F0600000000000000" pitchFamily="50" charset="-128"/>
                <a:ea typeface="HG丸ｺﾞｼｯｸM-PRO" panose="020F0600000000000000" pitchFamily="50" charset="-128"/>
              </a:rPr>
              <a:t>医療室</a:t>
            </a:r>
            <a:endParaRPr lang="ja-JP" altLang="en-US" sz="1800" b="1" dirty="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r>
              <a:rPr lang="ja-JP" altLang="en-US" sz="1800" b="1" dirty="0">
                <a:latin typeface="HG丸ｺﾞｼｯｸM-PRO" panose="020F0600000000000000" pitchFamily="50" charset="-128"/>
                <a:ea typeface="HG丸ｺﾞｼｯｸM-PRO" panose="020F0600000000000000" pitchFamily="50" charset="-128"/>
              </a:rPr>
              <a:t>　　利用方法：医師、看護師に申し出てください</a:t>
            </a:r>
          </a:p>
          <a:p>
            <a:pPr eaLnBrk="1" hangingPunct="1">
              <a:lnSpc>
                <a:spcPct val="80000"/>
              </a:lnSpc>
            </a:pPr>
            <a:endParaRPr lang="ja-JP" altLang="en-US" sz="1800" b="1" dirty="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endParaRPr lang="en-US" altLang="ja-JP" sz="1800" b="1" dirty="0" smtClean="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r>
              <a:rPr lang="ja-JP" altLang="en-US" sz="1800" b="1" dirty="0" smtClean="0">
                <a:solidFill>
                  <a:srgbClr val="FF0000"/>
                </a:solidFill>
                <a:latin typeface="HG丸ｺﾞｼｯｸM-PRO" panose="020F0600000000000000" pitchFamily="50" charset="-128"/>
                <a:ea typeface="HG丸ｺﾞｼｯｸM-PRO" panose="020F0600000000000000" pitchFamily="50" charset="-128"/>
              </a:rPr>
              <a:t>がん</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相談支援センター</a:t>
            </a:r>
          </a:p>
          <a:p>
            <a:pPr eaLnBrk="1" hangingPunct="1">
              <a:lnSpc>
                <a:spcPct val="80000"/>
              </a:lnSpc>
              <a:buFontTx/>
              <a:buNone/>
            </a:pPr>
            <a:r>
              <a:rPr lang="ja-JP" altLang="en-US" sz="1800" b="1" dirty="0">
                <a:latin typeface="HG丸ｺﾞｼｯｸM-PRO" panose="020F0600000000000000" pitchFamily="50" charset="-128"/>
                <a:ea typeface="HG丸ｺﾞｼｯｸM-PRO" panose="020F0600000000000000" pitchFamily="50" charset="-128"/>
              </a:rPr>
              <a:t>　</a:t>
            </a:r>
            <a:r>
              <a:rPr lang="ja-JP" altLang="en-US" sz="1800" b="1" dirty="0" smtClean="0">
                <a:latin typeface="HG丸ｺﾞｼｯｸM-PRO" panose="020F0600000000000000" pitchFamily="50" charset="-128"/>
                <a:ea typeface="HG丸ｺﾞｼｯｸM-PRO" panose="020F0600000000000000" pitchFamily="50" charset="-128"/>
              </a:rPr>
              <a:t>  自宅</a:t>
            </a:r>
            <a:r>
              <a:rPr lang="ja-JP" altLang="en-US" sz="1800" b="1" dirty="0">
                <a:latin typeface="HG丸ｺﾞｼｯｸM-PRO" panose="020F0600000000000000" pitchFamily="50" charset="-128"/>
                <a:ea typeface="HG丸ｺﾞｼｯｸM-PRO" panose="020F0600000000000000" pitchFamily="50" charset="-128"/>
              </a:rPr>
              <a:t>での療養、介護、福祉・医療サービスなどの相談、情報提供を行っています</a:t>
            </a:r>
            <a:r>
              <a:rPr lang="ja-JP" altLang="en-US" sz="1800" b="1" dirty="0" smtClean="0">
                <a:latin typeface="HG丸ｺﾞｼｯｸM-PRO" panose="020F0600000000000000" pitchFamily="50" charset="-128"/>
                <a:ea typeface="HG丸ｺﾞｼｯｸM-PRO" panose="020F0600000000000000" pitchFamily="50" charset="-128"/>
              </a:rPr>
              <a:t>。</a:t>
            </a:r>
            <a:endParaRPr lang="ja-JP" altLang="en-US" sz="1800" b="1" dirty="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r>
              <a:rPr lang="ja-JP" altLang="en-US" sz="1800" b="1" dirty="0">
                <a:latin typeface="HG丸ｺﾞｼｯｸM-PRO" panose="020F0600000000000000" pitchFamily="50" charset="-128"/>
                <a:ea typeface="HG丸ｺﾞｼｯｸM-PRO" panose="020F0600000000000000" pitchFamily="50" charset="-128"/>
              </a:rPr>
              <a:t>　　平日：</a:t>
            </a:r>
            <a:r>
              <a:rPr lang="en-US" altLang="ja-JP" sz="1800" b="1" dirty="0">
                <a:latin typeface="HG丸ｺﾞｼｯｸM-PRO" panose="020F0600000000000000" pitchFamily="50" charset="-128"/>
                <a:ea typeface="HG丸ｺﾞｼｯｸM-PRO" panose="020F0600000000000000" pitchFamily="50" charset="-128"/>
              </a:rPr>
              <a:t>9</a:t>
            </a:r>
            <a:r>
              <a:rPr lang="ja-JP" altLang="en-US" sz="1800" b="1" dirty="0">
                <a:latin typeface="HG丸ｺﾞｼｯｸM-PRO" panose="020F0600000000000000" pitchFamily="50" charset="-128"/>
                <a:ea typeface="HG丸ｺﾞｼｯｸM-PRO" panose="020F0600000000000000" pitchFamily="50" charset="-128"/>
              </a:rPr>
              <a:t>時から</a:t>
            </a:r>
            <a:r>
              <a:rPr lang="en-US" altLang="ja-JP" sz="1800" b="1" dirty="0">
                <a:latin typeface="HG丸ｺﾞｼｯｸM-PRO" panose="020F0600000000000000" pitchFamily="50" charset="-128"/>
                <a:ea typeface="HG丸ｺﾞｼｯｸM-PRO" panose="020F0600000000000000" pitchFamily="50" charset="-128"/>
              </a:rPr>
              <a:t>17</a:t>
            </a:r>
            <a:r>
              <a:rPr lang="ja-JP" altLang="en-US" sz="1800" b="1" dirty="0">
                <a:latin typeface="HG丸ｺﾞｼｯｸM-PRO" panose="020F0600000000000000" pitchFamily="50" charset="-128"/>
                <a:ea typeface="HG丸ｺﾞｼｯｸM-PRO" panose="020F0600000000000000" pitchFamily="50" charset="-128"/>
              </a:rPr>
              <a:t>時</a:t>
            </a:r>
            <a:r>
              <a:rPr lang="ja-JP" altLang="en-US" sz="1800" b="1" dirty="0">
                <a:solidFill>
                  <a:schemeClr val="accent2"/>
                </a:solidFill>
                <a:latin typeface="HG丸ｺﾞｼｯｸM-PRO" panose="020F0600000000000000" pitchFamily="50" charset="-128"/>
                <a:ea typeface="HG丸ｺﾞｼｯｸM-PRO" panose="020F0600000000000000" pitchFamily="50" charset="-128"/>
              </a:rPr>
              <a:t>　</a:t>
            </a:r>
            <a:endParaRPr lang="en-US" altLang="ja-JP" sz="1800" b="1" dirty="0" smtClean="0">
              <a:solidFill>
                <a:schemeClr val="accent2"/>
              </a:solidFill>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r>
              <a:rPr lang="ja-JP" altLang="en-US" sz="1800" b="1" dirty="0">
                <a:solidFill>
                  <a:schemeClr val="accent2"/>
                </a:solidFill>
                <a:latin typeface="HG丸ｺﾞｼｯｸM-PRO" panose="020F0600000000000000" pitchFamily="50" charset="-128"/>
                <a:ea typeface="HG丸ｺﾞｼｯｸM-PRO" panose="020F0600000000000000" pitchFamily="50" charset="-128"/>
              </a:rPr>
              <a:t>　</a:t>
            </a:r>
            <a:r>
              <a:rPr lang="ja-JP" altLang="en-US" sz="1800" b="1" dirty="0" smtClean="0">
                <a:solidFill>
                  <a:schemeClr val="accent2"/>
                </a:solidFill>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窓口</a:t>
            </a:r>
            <a:r>
              <a:rPr lang="ja-JP" altLang="en-US" sz="1800" b="1" dirty="0" smtClean="0">
                <a:latin typeface="HG丸ｺﾞｼｯｸM-PRO" panose="020F0600000000000000" pitchFamily="50" charset="-128"/>
                <a:ea typeface="HG丸ｺﾞｼｯｸM-PRO" panose="020F0600000000000000" pitchFamily="50" charset="-128"/>
              </a:rPr>
              <a:t>：</a:t>
            </a:r>
            <a:r>
              <a:rPr lang="ja-JP" altLang="en-US" sz="1800" b="1" dirty="0">
                <a:latin typeface="HG丸ｺﾞｼｯｸM-PRO" panose="020F0600000000000000" pitchFamily="50" charset="-128"/>
                <a:ea typeface="HG丸ｺﾞｼｯｸM-PRO" panose="020F0600000000000000" pitchFamily="50" charset="-128"/>
              </a:rPr>
              <a:t>本館</a:t>
            </a:r>
            <a:r>
              <a:rPr lang="en-US" altLang="ja-JP" sz="1800" b="1" dirty="0">
                <a:latin typeface="HG丸ｺﾞｼｯｸM-PRO" panose="020F0600000000000000" pitchFamily="50" charset="-128"/>
                <a:ea typeface="HG丸ｺﾞｼｯｸM-PRO" panose="020F0600000000000000" pitchFamily="50" charset="-128"/>
              </a:rPr>
              <a:t>1</a:t>
            </a:r>
            <a:r>
              <a:rPr lang="ja-JP" altLang="en-US" sz="1800" b="1" dirty="0">
                <a:latin typeface="HG丸ｺﾞｼｯｸM-PRO" panose="020F0600000000000000" pitchFamily="50" charset="-128"/>
                <a:ea typeface="HG丸ｺﾞｼｯｸM-PRO" panose="020F0600000000000000" pitchFamily="50" charset="-128"/>
              </a:rPr>
              <a:t>階　地域医療室</a:t>
            </a:r>
          </a:p>
          <a:p>
            <a:pPr eaLnBrk="1" hangingPunct="1">
              <a:lnSpc>
                <a:spcPct val="80000"/>
              </a:lnSpc>
              <a:buFontTx/>
              <a:buNone/>
            </a:pPr>
            <a:endParaRPr lang="ja-JP" altLang="en-US" sz="1800" b="1" dirty="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endParaRPr lang="en-US" altLang="ja-JP" sz="1800" b="1" dirty="0" smtClean="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r>
              <a:rPr lang="ja-JP" altLang="en-US" sz="1800" b="1" dirty="0" smtClean="0">
                <a:solidFill>
                  <a:srgbClr val="FF0000"/>
                </a:solidFill>
                <a:latin typeface="HG丸ｺﾞｼｯｸM-PRO" panose="020F0600000000000000" pitchFamily="50" charset="-128"/>
                <a:ea typeface="HG丸ｺﾞｼｯｸM-PRO" panose="020F0600000000000000" pitchFamily="50" charset="-128"/>
              </a:rPr>
              <a:t>こころ</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のクリニック</a:t>
            </a:r>
          </a:p>
          <a:p>
            <a:pPr eaLnBrk="1" hangingPunct="1">
              <a:lnSpc>
                <a:spcPct val="80000"/>
              </a:lnSpc>
              <a:buFontTx/>
              <a:buNone/>
            </a:pPr>
            <a:r>
              <a:rPr lang="ja-JP" altLang="en-US" sz="1800" b="1" dirty="0">
                <a:latin typeface="HG丸ｺﾞｼｯｸM-PRO" panose="020F0600000000000000" pitchFamily="50" charset="-128"/>
                <a:ea typeface="HG丸ｺﾞｼｯｸM-PRO" panose="020F0600000000000000" pitchFamily="50" charset="-128"/>
              </a:rPr>
              <a:t>　</a:t>
            </a:r>
            <a:r>
              <a:rPr lang="ja-JP" altLang="en-US" sz="1800" b="1" dirty="0" smtClean="0">
                <a:latin typeface="HG丸ｺﾞｼｯｸM-PRO" panose="020F0600000000000000" pitchFamily="50" charset="-128"/>
                <a:ea typeface="HG丸ｺﾞｼｯｸM-PRO" panose="020F0600000000000000" pitchFamily="50" charset="-128"/>
              </a:rPr>
              <a:t>  化学療法を安心して継続</a:t>
            </a:r>
            <a:r>
              <a:rPr lang="ja-JP" altLang="en-US" sz="1800" b="1" dirty="0">
                <a:latin typeface="HG丸ｺﾞｼｯｸM-PRO" panose="020F0600000000000000" pitchFamily="50" charset="-128"/>
                <a:ea typeface="HG丸ｺﾞｼｯｸM-PRO" panose="020F0600000000000000" pitchFamily="50" charset="-128"/>
              </a:rPr>
              <a:t>するためには、心と体のバランスが大切です</a:t>
            </a:r>
            <a:r>
              <a:rPr lang="ja-JP" altLang="en-US" sz="1800" b="1" dirty="0" smtClean="0">
                <a:latin typeface="HG丸ｺﾞｼｯｸM-PRO" panose="020F0600000000000000" pitchFamily="50" charset="-128"/>
                <a:ea typeface="HG丸ｺﾞｼｯｸM-PRO" panose="020F0600000000000000" pitchFamily="50" charset="-128"/>
              </a:rPr>
              <a:t>。</a:t>
            </a:r>
            <a:endParaRPr lang="en-US" altLang="ja-JP" sz="1800" b="1" dirty="0" smtClean="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r>
              <a:rPr lang="ja-JP" altLang="en-US" sz="1800" b="1" dirty="0">
                <a:latin typeface="HG丸ｺﾞｼｯｸM-PRO" panose="020F0600000000000000" pitchFamily="50" charset="-128"/>
                <a:ea typeface="HG丸ｺﾞｼｯｸM-PRO" panose="020F0600000000000000" pitchFamily="50" charset="-128"/>
              </a:rPr>
              <a:t>　 </a:t>
            </a:r>
            <a:r>
              <a:rPr lang="ja-JP" altLang="en-US" sz="1800" b="1" dirty="0" smtClean="0">
                <a:latin typeface="HG丸ｺﾞｼｯｸM-PRO" panose="020F0600000000000000" pitchFamily="50" charset="-128"/>
                <a:ea typeface="HG丸ｺﾞｼｯｸM-PRO" panose="020F0600000000000000" pitchFamily="50" charset="-128"/>
              </a:rPr>
              <a:t> 気がかりなことがある患者さまは</a:t>
            </a:r>
            <a:r>
              <a:rPr lang="ja-JP" altLang="en-US" sz="1800" b="1" dirty="0">
                <a:latin typeface="HG丸ｺﾞｼｯｸM-PRO" panose="020F0600000000000000" pitchFamily="50" charset="-128"/>
                <a:ea typeface="HG丸ｺﾞｼｯｸM-PRO" panose="020F0600000000000000" pitchFamily="50" charset="-128"/>
              </a:rPr>
              <a:t>、主治医や看護師</a:t>
            </a:r>
            <a:r>
              <a:rPr lang="ja-JP" altLang="en-US" sz="1800" b="1" dirty="0" smtClean="0">
                <a:latin typeface="HG丸ｺﾞｼｯｸM-PRO" panose="020F0600000000000000" pitchFamily="50" charset="-128"/>
                <a:ea typeface="HG丸ｺﾞｼｯｸM-PRO" panose="020F0600000000000000" pitchFamily="50" charset="-128"/>
              </a:rPr>
              <a:t>にご相談ください。</a:t>
            </a:r>
            <a:endParaRPr lang="ja-JP" altLang="en-US" sz="1800" b="1" dirty="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r>
              <a:rPr lang="ja-JP" altLang="en-US" sz="1800" b="1" dirty="0">
                <a:latin typeface="HG丸ｺﾞｼｯｸM-PRO" panose="020F0600000000000000" pitchFamily="50" charset="-128"/>
                <a:ea typeface="HG丸ｺﾞｼｯｸM-PRO" panose="020F0600000000000000" pitchFamily="50" charset="-128"/>
              </a:rPr>
              <a:t>　　平日：受付時間</a:t>
            </a:r>
            <a:r>
              <a:rPr lang="en-US" altLang="ja-JP" sz="1800" b="1" dirty="0">
                <a:latin typeface="HG丸ｺﾞｼｯｸM-PRO" panose="020F0600000000000000" pitchFamily="50" charset="-128"/>
                <a:ea typeface="HG丸ｺﾞｼｯｸM-PRO" panose="020F0600000000000000" pitchFamily="50" charset="-128"/>
              </a:rPr>
              <a:t>8</a:t>
            </a:r>
            <a:r>
              <a:rPr lang="ja-JP" altLang="en-US" sz="1800" b="1" dirty="0">
                <a:latin typeface="HG丸ｺﾞｼｯｸM-PRO" panose="020F0600000000000000" pitchFamily="50" charset="-128"/>
                <a:ea typeface="HG丸ｺﾞｼｯｸM-PRO" panose="020F0600000000000000" pitchFamily="50" charset="-128"/>
              </a:rPr>
              <a:t>時</a:t>
            </a:r>
            <a:r>
              <a:rPr lang="en-US" altLang="ja-JP" sz="1800" b="1" dirty="0">
                <a:latin typeface="HG丸ｺﾞｼｯｸM-PRO" panose="020F0600000000000000" pitchFamily="50" charset="-128"/>
                <a:ea typeface="HG丸ｺﾞｼｯｸM-PRO" panose="020F0600000000000000" pitchFamily="50" charset="-128"/>
              </a:rPr>
              <a:t>30</a:t>
            </a:r>
            <a:r>
              <a:rPr lang="ja-JP" altLang="en-US" sz="1800" b="1" dirty="0">
                <a:latin typeface="HG丸ｺﾞｼｯｸM-PRO" panose="020F0600000000000000" pitchFamily="50" charset="-128"/>
                <a:ea typeface="HG丸ｺﾞｼｯｸM-PRO" panose="020F0600000000000000" pitchFamily="50" charset="-128"/>
              </a:rPr>
              <a:t>分から</a:t>
            </a:r>
            <a:r>
              <a:rPr lang="en-US" altLang="ja-JP" sz="1800" b="1" dirty="0">
                <a:latin typeface="HG丸ｺﾞｼｯｸM-PRO" panose="020F0600000000000000" pitchFamily="50" charset="-128"/>
                <a:ea typeface="HG丸ｺﾞｼｯｸM-PRO" panose="020F0600000000000000" pitchFamily="50" charset="-128"/>
              </a:rPr>
              <a:t>11</a:t>
            </a:r>
            <a:r>
              <a:rPr lang="ja-JP" altLang="en-US" sz="1800" b="1" dirty="0" smtClean="0">
                <a:latin typeface="HG丸ｺﾞｼｯｸM-PRO" panose="020F0600000000000000" pitchFamily="50" charset="-128"/>
                <a:ea typeface="HG丸ｺﾞｼｯｸM-PRO" panose="020F0600000000000000" pitchFamily="50" charset="-128"/>
              </a:rPr>
              <a:t>時</a:t>
            </a:r>
            <a:endParaRPr lang="en-US" altLang="ja-JP" sz="1800" b="1" dirty="0" smtClean="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r>
              <a:rPr lang="ja-JP" altLang="en-US" sz="1800" b="1" dirty="0">
                <a:solidFill>
                  <a:schemeClr val="accent2"/>
                </a:solidFill>
                <a:latin typeface="HG丸ｺﾞｼｯｸM-PRO" panose="020F0600000000000000" pitchFamily="50" charset="-128"/>
                <a:ea typeface="HG丸ｺﾞｼｯｸM-PRO" panose="020F0600000000000000" pitchFamily="50" charset="-128"/>
              </a:rPr>
              <a:t>　</a:t>
            </a:r>
            <a:r>
              <a:rPr lang="ja-JP" altLang="en-US" sz="1800" b="1" dirty="0" smtClean="0">
                <a:solidFill>
                  <a:schemeClr val="accent2"/>
                </a:solidFill>
                <a:latin typeface="HG丸ｺﾞｼｯｸM-PRO" panose="020F0600000000000000" pitchFamily="50" charset="-128"/>
                <a:ea typeface="HG丸ｺﾞｼｯｸM-PRO" panose="020F0600000000000000" pitchFamily="50" charset="-128"/>
              </a:rPr>
              <a:t>　</a:t>
            </a:r>
            <a:r>
              <a:rPr lang="ja-JP" altLang="en-US" sz="1800" b="1" dirty="0" smtClean="0">
                <a:latin typeface="HG丸ｺﾞｼｯｸM-PRO" panose="020F0600000000000000" pitchFamily="50" charset="-128"/>
                <a:ea typeface="HG丸ｺﾞｼｯｸM-PRO" panose="020F0600000000000000" pitchFamily="50" charset="-128"/>
              </a:rPr>
              <a:t>主治医</a:t>
            </a:r>
            <a:r>
              <a:rPr lang="ja-JP" altLang="en-US" sz="1800" b="1" dirty="0">
                <a:latin typeface="HG丸ｺﾞｼｯｸM-PRO" panose="020F0600000000000000" pitchFamily="50" charset="-128"/>
                <a:ea typeface="HG丸ｺﾞｼｯｸM-PRO" panose="020F0600000000000000" pitchFamily="50" charset="-128"/>
              </a:rPr>
              <a:t>から</a:t>
            </a:r>
            <a:r>
              <a:rPr lang="ja-JP" altLang="en-US" sz="1800" b="1" dirty="0" smtClean="0">
                <a:latin typeface="HG丸ｺﾞｼｯｸM-PRO" panose="020F0600000000000000" pitchFamily="50" charset="-128"/>
                <a:ea typeface="HG丸ｺﾞｼｯｸM-PRO" panose="020F0600000000000000" pitchFamily="50" charset="-128"/>
              </a:rPr>
              <a:t>の紹介</a:t>
            </a:r>
            <a:r>
              <a:rPr lang="ja-JP" altLang="en-US" sz="1800" b="1" dirty="0">
                <a:latin typeface="HG丸ｺﾞｼｯｸM-PRO" panose="020F0600000000000000" pitchFamily="50" charset="-128"/>
                <a:ea typeface="HG丸ｺﾞｼｯｸM-PRO" panose="020F0600000000000000" pitchFamily="50" charset="-128"/>
              </a:rPr>
              <a:t>で予約</a:t>
            </a:r>
            <a:r>
              <a:rPr lang="ja-JP" altLang="en-US" sz="1800" b="1" dirty="0" smtClean="0">
                <a:latin typeface="HG丸ｺﾞｼｯｸM-PRO" panose="020F0600000000000000" pitchFamily="50" charset="-128"/>
                <a:ea typeface="HG丸ｺﾞｼｯｸM-PRO" panose="020F0600000000000000" pitchFamily="50" charset="-128"/>
              </a:rPr>
              <a:t>受診</a:t>
            </a:r>
            <a:r>
              <a:rPr lang="ja-JP" altLang="en-US" sz="1800" b="1" dirty="0">
                <a:latin typeface="HG丸ｺﾞｼｯｸM-PRO" panose="020F0600000000000000" pitchFamily="50" charset="-128"/>
                <a:ea typeface="HG丸ｺﾞｼｯｸM-PRO" panose="020F0600000000000000" pitchFamily="50" charset="-128"/>
              </a:rPr>
              <a:t>や</a:t>
            </a:r>
            <a:r>
              <a:rPr lang="ja-JP" altLang="en-US" sz="1800" b="1" dirty="0" smtClean="0">
                <a:latin typeface="HG丸ｺﾞｼｯｸM-PRO" panose="020F0600000000000000" pitchFamily="50" charset="-128"/>
                <a:ea typeface="HG丸ｺﾞｼｯｸM-PRO" panose="020F0600000000000000" pitchFamily="50" charset="-128"/>
              </a:rPr>
              <a:t>上記時間内であれ</a:t>
            </a:r>
            <a:endParaRPr lang="en-US" altLang="ja-JP" sz="1800" b="1" dirty="0" smtClean="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r>
              <a:rPr lang="ja-JP" altLang="en-US" sz="1800" b="1" dirty="0">
                <a:latin typeface="HG丸ｺﾞｼｯｸM-PRO" panose="020F0600000000000000" pitchFamily="50" charset="-128"/>
                <a:ea typeface="HG丸ｺﾞｼｯｸM-PRO" panose="020F0600000000000000" pitchFamily="50" charset="-128"/>
              </a:rPr>
              <a:t>　</a:t>
            </a:r>
            <a:r>
              <a:rPr lang="ja-JP" altLang="en-US" sz="1800" b="1" dirty="0" smtClean="0">
                <a:latin typeface="HG丸ｺﾞｼｯｸM-PRO" panose="020F0600000000000000" pitchFamily="50" charset="-128"/>
                <a:ea typeface="HG丸ｺﾞｼｯｸM-PRO" panose="020F0600000000000000" pitchFamily="50" charset="-128"/>
              </a:rPr>
              <a:t>　</a:t>
            </a:r>
            <a:r>
              <a:rPr lang="ja-JP" altLang="en-US" sz="1800" b="1" dirty="0" err="1" smtClean="0">
                <a:latin typeface="HG丸ｺﾞｼｯｸM-PRO" panose="020F0600000000000000" pitchFamily="50" charset="-128"/>
                <a:ea typeface="HG丸ｺﾞｼｯｸM-PRO" panose="020F0600000000000000" pitchFamily="50" charset="-128"/>
              </a:rPr>
              <a:t>ば</a:t>
            </a:r>
            <a:r>
              <a:rPr lang="ja-JP" altLang="en-US" sz="1800" b="1" dirty="0" smtClean="0">
                <a:latin typeface="HG丸ｺﾞｼｯｸM-PRO" panose="020F0600000000000000" pitchFamily="50" charset="-128"/>
                <a:ea typeface="HG丸ｺﾞｼｯｸM-PRO" panose="020F0600000000000000" pitchFamily="50" charset="-128"/>
              </a:rPr>
              <a:t>ご自身</a:t>
            </a:r>
            <a:r>
              <a:rPr lang="ja-JP" altLang="en-US" sz="1800" b="1" dirty="0">
                <a:latin typeface="HG丸ｺﾞｼｯｸM-PRO" panose="020F0600000000000000" pitchFamily="50" charset="-128"/>
                <a:ea typeface="HG丸ｺﾞｼｯｸM-PRO" panose="020F0600000000000000" pitchFamily="50" charset="-128"/>
              </a:rPr>
              <a:t>での受診も可能です。</a:t>
            </a:r>
          </a:p>
        </p:txBody>
      </p:sp>
      <p:sp>
        <p:nvSpPr>
          <p:cNvPr id="5124" name="Rectangle 13"/>
          <p:cNvSpPr>
            <a:spLocks noChangeArrowheads="1"/>
          </p:cNvSpPr>
          <p:nvPr/>
        </p:nvSpPr>
        <p:spPr bwMode="auto">
          <a:xfrm>
            <a:off x="6096000" y="992554"/>
            <a:ext cx="5855676" cy="779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1950" indent="-3619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buFontTx/>
              <a:buNone/>
            </a:pPr>
            <a:endParaRPr lang="en-US" altLang="ja-JP" sz="985" b="1" dirty="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endParaRPr lang="en-US" altLang="ja-JP" sz="1723" b="1" dirty="0" smtClean="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r>
              <a:rPr lang="ja-JP" altLang="en-US" sz="1800" b="1" dirty="0" smtClean="0">
                <a:solidFill>
                  <a:srgbClr val="FF0000"/>
                </a:solidFill>
                <a:latin typeface="HG丸ｺﾞｼｯｸM-PRO" panose="020F0600000000000000" pitchFamily="50" charset="-128"/>
                <a:ea typeface="HG丸ｺﾞｼｯｸM-PRO" panose="020F0600000000000000" pitchFamily="50" charset="-128"/>
              </a:rPr>
              <a:t>栄養</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指導</a:t>
            </a:r>
          </a:p>
          <a:p>
            <a:pPr eaLnBrk="1" hangingPunct="1">
              <a:lnSpc>
                <a:spcPct val="80000"/>
              </a:lnSpc>
              <a:buFontTx/>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800" b="1"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1800" b="1" dirty="0" smtClean="0">
                <a:latin typeface="HG丸ｺﾞｼｯｸM-PRO" panose="020F0600000000000000" pitchFamily="50" charset="-128"/>
                <a:ea typeface="HG丸ｺﾞｼｯｸM-PRO" panose="020F0600000000000000" pitchFamily="50" charset="-128"/>
              </a:rPr>
              <a:t>外来</a:t>
            </a:r>
            <a:r>
              <a:rPr lang="ja-JP" altLang="en-US" sz="1800" b="1" dirty="0">
                <a:latin typeface="HG丸ｺﾞｼｯｸM-PRO" panose="020F0600000000000000" pitchFamily="50" charset="-128"/>
                <a:ea typeface="HG丸ｺﾞｼｯｸM-PRO" panose="020F0600000000000000" pitchFamily="50" charset="-128"/>
              </a:rPr>
              <a:t>化学療法中の</a:t>
            </a:r>
            <a:r>
              <a:rPr lang="ja-JP" altLang="en-US" sz="1800" b="1" dirty="0" smtClean="0">
                <a:latin typeface="HG丸ｺﾞｼｯｸM-PRO" panose="020F0600000000000000" pitchFamily="50" charset="-128"/>
                <a:ea typeface="HG丸ｺﾞｼｯｸM-PRO" panose="020F0600000000000000" pitchFamily="50" charset="-128"/>
              </a:rPr>
              <a:t>患者さまの</a:t>
            </a:r>
            <a:r>
              <a:rPr lang="ja-JP" altLang="en-US" sz="1800" b="1" dirty="0">
                <a:latin typeface="HG丸ｺﾞｼｯｸM-PRO" panose="020F0600000000000000" pitchFamily="50" charset="-128"/>
                <a:ea typeface="HG丸ｺﾞｼｯｸM-PRO" panose="020F0600000000000000" pitchFamily="50" charset="-128"/>
              </a:rPr>
              <a:t>状況に</a:t>
            </a:r>
            <a:r>
              <a:rPr lang="ja-JP" altLang="en-US" sz="1800" b="1" dirty="0" smtClean="0">
                <a:latin typeface="HG丸ｺﾞｼｯｸM-PRO" panose="020F0600000000000000" pitchFamily="50" charset="-128"/>
                <a:ea typeface="HG丸ｺﾞｼｯｸM-PRO" panose="020F0600000000000000" pitchFamily="50" charset="-128"/>
              </a:rPr>
              <a:t>合わせ、患者さまや家族さまが栄養</a:t>
            </a:r>
            <a:r>
              <a:rPr lang="ja-JP" altLang="en-US" sz="1800" b="1" dirty="0">
                <a:latin typeface="HG丸ｺﾞｼｯｸM-PRO" panose="020F0600000000000000" pitchFamily="50" charset="-128"/>
                <a:ea typeface="HG丸ｺﾞｼｯｸM-PRO" panose="020F0600000000000000" pitchFamily="50" charset="-128"/>
              </a:rPr>
              <a:t>管理が継続的にできるよう</a:t>
            </a:r>
            <a:r>
              <a:rPr lang="ja-JP" altLang="en-US" sz="1800" b="1" dirty="0" smtClean="0">
                <a:latin typeface="HG丸ｺﾞｼｯｸM-PRO" panose="020F0600000000000000" pitchFamily="50" charset="-128"/>
                <a:ea typeface="HG丸ｺﾞｼｯｸM-PRO" panose="020F0600000000000000" pitchFamily="50" charset="-128"/>
              </a:rPr>
              <a:t>に栄養士が訪室し話</a:t>
            </a:r>
            <a:r>
              <a:rPr lang="ja-JP" altLang="en-US" sz="1800" b="1" dirty="0">
                <a:latin typeface="HG丸ｺﾞｼｯｸM-PRO" panose="020F0600000000000000" pitchFamily="50" charset="-128"/>
                <a:ea typeface="HG丸ｺﾞｼｯｸM-PRO" panose="020F0600000000000000" pitchFamily="50" charset="-128"/>
              </a:rPr>
              <a:t>を伺いサポートさせていただきます</a:t>
            </a:r>
            <a:r>
              <a:rPr lang="ja-JP" altLang="en-US" sz="1800" b="1" dirty="0" smtClean="0">
                <a:latin typeface="HG丸ｺﾞｼｯｸM-PRO" panose="020F0600000000000000" pitchFamily="50" charset="-128"/>
                <a:ea typeface="HG丸ｺﾞｼｯｸM-PRO" panose="020F0600000000000000" pitchFamily="50" charset="-128"/>
              </a:rPr>
              <a:t>。ご希望の方は看護師へご相談ください。</a:t>
            </a:r>
            <a:endParaRPr lang="ja-JP" altLang="en-US" sz="1800" b="1" dirty="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場所：外来治療センター　化学療法室</a:t>
            </a:r>
          </a:p>
          <a:p>
            <a:pPr eaLnBrk="1" hangingPunct="1">
              <a:lnSpc>
                <a:spcPct val="80000"/>
              </a:lnSpc>
              <a:buFontTx/>
              <a:buNone/>
            </a:pPr>
            <a:endParaRPr lang="en-US" altLang="ja-JP" sz="1800" b="1" dirty="0" smtClean="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endParaRPr lang="en-US" altLang="ja-JP" sz="1800" b="1" dirty="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r>
              <a:rPr lang="ja-JP" altLang="en-US" sz="1800" b="1" dirty="0" smtClean="0">
                <a:solidFill>
                  <a:srgbClr val="FF0000"/>
                </a:solidFill>
                <a:latin typeface="HG丸ｺﾞｼｯｸM-PRO" panose="020F0600000000000000" pitchFamily="50" charset="-128"/>
                <a:ea typeface="HG丸ｺﾞｼｯｸM-PRO" panose="020F0600000000000000" pitchFamily="50" charset="-128"/>
              </a:rPr>
              <a:t>がん</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サロンゆず（不定期開催）</a:t>
            </a:r>
          </a:p>
          <a:p>
            <a:pPr>
              <a:lnSpc>
                <a:spcPct val="80000"/>
              </a:lnSpc>
              <a:buNone/>
            </a:pPr>
            <a:r>
              <a:rPr lang="ja-JP" altLang="en-US" sz="1800" b="1" dirty="0">
                <a:latin typeface="HG丸ｺﾞｼｯｸM-PRO" panose="020F0600000000000000" pitchFamily="50" charset="-128"/>
                <a:ea typeface="HG丸ｺﾞｼｯｸM-PRO" panose="020F0600000000000000" pitchFamily="50" charset="-128"/>
              </a:rPr>
              <a:t>　</a:t>
            </a:r>
            <a:r>
              <a:rPr lang="ja-JP" altLang="en-US" sz="1800" b="1" dirty="0" smtClean="0">
                <a:latin typeface="HG丸ｺﾞｼｯｸM-PRO" panose="020F0600000000000000" pitchFamily="50" charset="-128"/>
                <a:ea typeface="HG丸ｺﾞｼｯｸM-PRO" panose="020F0600000000000000" pitchFamily="50" charset="-128"/>
              </a:rPr>
              <a:t>  がん</a:t>
            </a:r>
            <a:r>
              <a:rPr lang="ja-JP" altLang="en-US" sz="1800" b="1" dirty="0">
                <a:latin typeface="HG丸ｺﾞｼｯｸM-PRO" panose="020F0600000000000000" pitchFamily="50" charset="-128"/>
                <a:ea typeface="HG丸ｺﾞｼｯｸM-PRO" panose="020F0600000000000000" pitchFamily="50" charset="-128"/>
              </a:rPr>
              <a:t>と</a:t>
            </a:r>
            <a:r>
              <a:rPr lang="ja-JP" altLang="en-US" sz="1800" b="1" dirty="0" smtClean="0">
                <a:latin typeface="HG丸ｺﾞｼｯｸM-PRO" panose="020F0600000000000000" pitchFamily="50" charset="-128"/>
                <a:ea typeface="HG丸ｺﾞｼｯｸM-PRO" panose="020F0600000000000000" pitchFamily="50" charset="-128"/>
              </a:rPr>
              <a:t>告げられた患者さまやご家族さまを</a:t>
            </a:r>
            <a:r>
              <a:rPr lang="ja-JP" altLang="en-US" sz="1800" b="1" dirty="0">
                <a:latin typeface="HG丸ｺﾞｼｯｸM-PRO" panose="020F0600000000000000" pitchFamily="50" charset="-128"/>
                <a:ea typeface="HG丸ｺﾞｼｯｸM-PRO" panose="020F0600000000000000" pitchFamily="50" charset="-128"/>
              </a:rPr>
              <a:t>対象にサロンを開催しています。詳細は看護師へお問い合わせ</a:t>
            </a:r>
            <a:r>
              <a:rPr lang="ja-JP" altLang="en-US" sz="1800" b="1" dirty="0" smtClean="0">
                <a:latin typeface="HG丸ｺﾞｼｯｸM-PRO" panose="020F0600000000000000" pitchFamily="50" charset="-128"/>
                <a:ea typeface="HG丸ｺﾞｼｯｸM-PRO" panose="020F0600000000000000" pitchFamily="50" charset="-128"/>
              </a:rPr>
              <a:t>ください</a:t>
            </a:r>
            <a:endParaRPr lang="ja-JP" altLang="en-US" sz="1800" b="1" dirty="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r>
              <a:rPr lang="ja-JP" altLang="en-US" sz="1800" b="1" dirty="0">
                <a:latin typeface="HG丸ｺﾞｼｯｸM-PRO" panose="020F0600000000000000" pitchFamily="50" charset="-128"/>
                <a:ea typeface="HG丸ｺﾞｼｯｸM-PRO" panose="020F0600000000000000" pitchFamily="50" charset="-128"/>
              </a:rPr>
              <a:t>　 </a:t>
            </a:r>
            <a:r>
              <a:rPr lang="ja-JP" altLang="en-US" sz="1800" b="1" dirty="0" smtClean="0">
                <a:latin typeface="HG丸ｺﾞｼｯｸM-PRO" panose="020F0600000000000000" pitchFamily="50" charset="-128"/>
                <a:ea typeface="HG丸ｺﾞｼｯｸM-PRO" panose="020F0600000000000000" pitchFamily="50" charset="-128"/>
              </a:rPr>
              <a:t> 申し込み方法：ちらし</a:t>
            </a:r>
            <a:r>
              <a:rPr lang="ja-JP" altLang="en-US" sz="1800" b="1" dirty="0">
                <a:latin typeface="HG丸ｺﾞｼｯｸM-PRO" panose="020F0600000000000000" pitchFamily="50" charset="-128"/>
                <a:ea typeface="HG丸ｺﾞｼｯｸM-PRO" panose="020F0600000000000000" pitchFamily="50" charset="-128"/>
              </a:rPr>
              <a:t>に付いている申込用紙を記入し外来治療センター受付の</a:t>
            </a:r>
            <a:r>
              <a:rPr lang="en-US" altLang="ja-JP" sz="1800" b="1" dirty="0">
                <a:latin typeface="HG丸ｺﾞｼｯｸM-PRO" panose="020F0600000000000000" pitchFamily="50" charset="-128"/>
                <a:ea typeface="HG丸ｺﾞｼｯｸM-PRO" panose="020F0600000000000000" pitchFamily="50" charset="-128"/>
              </a:rPr>
              <a:t>BOX</a:t>
            </a:r>
            <a:r>
              <a:rPr lang="ja-JP" altLang="en-US" sz="1800" b="1" dirty="0" smtClean="0">
                <a:latin typeface="HG丸ｺﾞｼｯｸM-PRO" panose="020F0600000000000000" pitchFamily="50" charset="-128"/>
                <a:ea typeface="HG丸ｺﾞｼｯｸM-PRO" panose="020F0600000000000000" pitchFamily="50" charset="-128"/>
              </a:rPr>
              <a:t>に入れて</a:t>
            </a:r>
            <a:r>
              <a:rPr lang="ja-JP" altLang="en-US" sz="1800" b="1" dirty="0">
                <a:latin typeface="HG丸ｺﾞｼｯｸM-PRO" panose="020F0600000000000000" pitchFamily="50" charset="-128"/>
                <a:ea typeface="HG丸ｺﾞｼｯｸM-PRO" panose="020F0600000000000000" pitchFamily="50" charset="-128"/>
              </a:rPr>
              <a:t>ください。</a:t>
            </a:r>
          </a:p>
          <a:p>
            <a:pPr eaLnBrk="1" hangingPunct="1">
              <a:lnSpc>
                <a:spcPct val="80000"/>
              </a:lnSpc>
              <a:buFontTx/>
              <a:buNone/>
            </a:pPr>
            <a:r>
              <a:rPr lang="ja-JP" altLang="en-US" sz="1800" b="1" dirty="0">
                <a:latin typeface="HG丸ｺﾞｼｯｸM-PRO" panose="020F0600000000000000" pitchFamily="50" charset="-128"/>
                <a:ea typeface="HG丸ｺﾞｼｯｸM-PRO" panose="020F0600000000000000" pitchFamily="50" charset="-128"/>
              </a:rPr>
              <a:t>　</a:t>
            </a:r>
            <a:r>
              <a:rPr lang="ja-JP" altLang="en-US" sz="1800" b="1" dirty="0" smtClean="0">
                <a:latin typeface="HG丸ｺﾞｼｯｸM-PRO" panose="020F0600000000000000" pitchFamily="50" charset="-128"/>
                <a:ea typeface="HG丸ｺﾞｼｯｸM-PRO" panose="020F0600000000000000" pitchFamily="50" charset="-128"/>
              </a:rPr>
              <a:t>  場所</a:t>
            </a:r>
            <a:r>
              <a:rPr lang="ja-JP" altLang="en-US" sz="1800" b="1" dirty="0">
                <a:latin typeface="HG丸ｺﾞｼｯｸM-PRO" panose="020F0600000000000000" pitchFamily="50" charset="-128"/>
                <a:ea typeface="HG丸ｺﾞｼｯｸM-PRO" panose="020F0600000000000000" pitchFamily="50" charset="-128"/>
              </a:rPr>
              <a:t>：リハビリ棟</a:t>
            </a:r>
            <a:r>
              <a:rPr lang="en-US" altLang="ja-JP" sz="1800" b="1" dirty="0">
                <a:latin typeface="HG丸ｺﾞｼｯｸM-PRO" panose="020F0600000000000000" pitchFamily="50" charset="-128"/>
                <a:ea typeface="HG丸ｺﾞｼｯｸM-PRO" panose="020F0600000000000000" pitchFamily="50" charset="-128"/>
              </a:rPr>
              <a:t>4</a:t>
            </a:r>
            <a:r>
              <a:rPr lang="ja-JP" altLang="en-US" sz="1800" b="1" dirty="0">
                <a:latin typeface="HG丸ｺﾞｼｯｸM-PRO" panose="020F0600000000000000" pitchFamily="50" charset="-128"/>
                <a:ea typeface="HG丸ｺﾞｼｯｸM-PRO" panose="020F0600000000000000" pitchFamily="50" charset="-128"/>
              </a:rPr>
              <a:t>階　第</a:t>
            </a:r>
            <a:r>
              <a:rPr lang="en-US" altLang="ja-JP" sz="1800" b="1" dirty="0">
                <a:latin typeface="HG丸ｺﾞｼｯｸM-PRO" panose="020F0600000000000000" pitchFamily="50" charset="-128"/>
                <a:ea typeface="HG丸ｺﾞｼｯｸM-PRO" panose="020F0600000000000000" pitchFamily="50" charset="-128"/>
              </a:rPr>
              <a:t>1</a:t>
            </a:r>
            <a:r>
              <a:rPr lang="ja-JP" altLang="en-US" sz="1800" b="1" dirty="0" smtClean="0">
                <a:latin typeface="HG丸ｺﾞｼｯｸM-PRO" panose="020F0600000000000000" pitchFamily="50" charset="-128"/>
                <a:ea typeface="HG丸ｺﾞｼｯｸM-PRO" panose="020F0600000000000000" pitchFamily="50" charset="-128"/>
              </a:rPr>
              <a:t>講義室</a:t>
            </a:r>
            <a:endParaRPr lang="en-US" altLang="ja-JP" sz="1800" b="1" dirty="0" smtClean="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r>
              <a:rPr lang="ja-JP" altLang="en-US" sz="1800" b="1" dirty="0">
                <a:latin typeface="HG丸ｺﾞｼｯｸM-PRO" panose="020F0600000000000000" pitchFamily="50" charset="-128"/>
                <a:ea typeface="HG丸ｺﾞｼｯｸM-PRO" panose="020F0600000000000000" pitchFamily="50" charset="-128"/>
              </a:rPr>
              <a:t>　 </a:t>
            </a:r>
            <a:r>
              <a:rPr lang="ja-JP" altLang="en-US" sz="1800" b="1" dirty="0" smtClean="0">
                <a:latin typeface="HG丸ｺﾞｼｯｸM-PRO" panose="020F0600000000000000" pitchFamily="50" charset="-128"/>
                <a:ea typeface="HG丸ｺﾞｼｯｸM-PRO" panose="020F0600000000000000" pitchFamily="50" charset="-128"/>
              </a:rPr>
              <a:t> 開催日：ポスター掲示されます</a:t>
            </a:r>
            <a:endParaRPr lang="ja-JP" altLang="en-US" sz="1800" b="1" dirty="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endParaRPr lang="en-US" altLang="ja-JP" sz="1800" dirty="0" smtClean="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endParaRPr lang="en-US" altLang="ja-JP" sz="1723" dirty="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endParaRPr lang="en-US" altLang="ja-JP" sz="1723" dirty="0" smtClean="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endParaRPr lang="en-US" altLang="ja-JP" sz="1723" dirty="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endParaRPr lang="en-US" altLang="ja-JP" sz="1723" dirty="0" smtClean="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endParaRPr lang="en-US" altLang="ja-JP" sz="1723" dirty="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endParaRPr lang="en-US" altLang="ja-JP" sz="1723" dirty="0" smtClean="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endParaRPr lang="en-US" altLang="ja-JP" sz="1723" dirty="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endParaRPr lang="en-US" altLang="ja-JP" sz="1723" dirty="0" smtClean="0">
              <a:latin typeface="HG丸ｺﾞｼｯｸM-PRO" panose="020F0600000000000000" pitchFamily="50" charset="-128"/>
              <a:ea typeface="HG丸ｺﾞｼｯｸM-PRO" panose="020F0600000000000000" pitchFamily="50" charset="-128"/>
            </a:endParaRPr>
          </a:p>
          <a:p>
            <a:pPr algn="r" eaLnBrk="1" hangingPunct="1">
              <a:lnSpc>
                <a:spcPct val="80000"/>
              </a:lnSpc>
              <a:buFontTx/>
              <a:buNone/>
            </a:pPr>
            <a:r>
              <a:rPr lang="en-US" altLang="ja-JP" sz="1723" dirty="0" smtClean="0">
                <a:latin typeface="HG丸ｺﾞｼｯｸM-PRO" panose="020F0600000000000000" pitchFamily="50" charset="-128"/>
                <a:ea typeface="HG丸ｺﾞｼｯｸM-PRO" panose="020F0600000000000000" pitchFamily="50" charset="-128"/>
              </a:rPr>
              <a:t>2023</a:t>
            </a:r>
            <a:r>
              <a:rPr lang="ja-JP" altLang="en-US" sz="1723" dirty="0" smtClean="0">
                <a:latin typeface="HG丸ｺﾞｼｯｸM-PRO" panose="020F0600000000000000" pitchFamily="50" charset="-128"/>
                <a:ea typeface="HG丸ｺﾞｼｯｸM-PRO" panose="020F0600000000000000" pitchFamily="50" charset="-128"/>
              </a:rPr>
              <a:t>年</a:t>
            </a:r>
            <a:r>
              <a:rPr lang="en-US" altLang="ja-JP" sz="1723" dirty="0" smtClean="0">
                <a:latin typeface="HG丸ｺﾞｼｯｸM-PRO" panose="020F0600000000000000" pitchFamily="50" charset="-128"/>
                <a:ea typeface="HG丸ｺﾞｼｯｸM-PRO" panose="020F0600000000000000" pitchFamily="50" charset="-128"/>
              </a:rPr>
              <a:t>10</a:t>
            </a:r>
            <a:r>
              <a:rPr lang="ja-JP" altLang="en-US" sz="1723" dirty="0" smtClean="0">
                <a:latin typeface="HG丸ｺﾞｼｯｸM-PRO" panose="020F0600000000000000" pitchFamily="50" charset="-128"/>
                <a:ea typeface="HG丸ｺﾞｼｯｸM-PRO" panose="020F0600000000000000" pitchFamily="50" charset="-128"/>
              </a:rPr>
              <a:t>月作成</a:t>
            </a:r>
            <a:endParaRPr lang="ja-JP" altLang="en-US" sz="1723" dirty="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endParaRPr lang="ja-JP" altLang="en-US" sz="1723" b="1" dirty="0">
              <a:latin typeface="HG丸ｺﾞｼｯｸM-PRO" panose="020F0600000000000000" pitchFamily="50" charset="-128"/>
              <a:ea typeface="HG丸ｺﾞｼｯｸM-PRO" panose="020F0600000000000000" pitchFamily="50" charset="-128"/>
            </a:endParaRPr>
          </a:p>
          <a:p>
            <a:pPr eaLnBrk="1" hangingPunct="1">
              <a:lnSpc>
                <a:spcPct val="80000"/>
              </a:lnSpc>
            </a:pPr>
            <a:endParaRPr lang="ja-JP" altLang="en-US" sz="985" dirty="0">
              <a:latin typeface="HG丸ｺﾞｼｯｸM-PRO" panose="020F0600000000000000" pitchFamily="50" charset="-128"/>
              <a:ea typeface="HG丸ｺﾞｼｯｸM-PRO" panose="020F0600000000000000" pitchFamily="50" charset="-128"/>
            </a:endParaRPr>
          </a:p>
          <a:p>
            <a:pPr eaLnBrk="1" hangingPunct="1">
              <a:lnSpc>
                <a:spcPct val="80000"/>
              </a:lnSpc>
              <a:buFontTx/>
              <a:buNone/>
            </a:pPr>
            <a:endParaRPr lang="en-US" altLang="ja-JP" sz="1723" dirty="0">
              <a:latin typeface="HG丸ｺﾞｼｯｸM-PRO" panose="020F0600000000000000" pitchFamily="50" charset="-128"/>
              <a:ea typeface="HG丸ｺﾞｼｯｸM-PRO" panose="020F0600000000000000" pitchFamily="50" charset="-128"/>
            </a:endParaRPr>
          </a:p>
        </p:txBody>
      </p:sp>
      <p:pic>
        <p:nvPicPr>
          <p:cNvPr id="5125" name="Picture 15" descr="ゆずドクター＆モミナー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4272" y="6012160"/>
            <a:ext cx="3102708" cy="191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645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noGrp="1"/>
          </p:cNvSpPr>
          <p:nvPr>
            <p:ph type="title"/>
          </p:nvPr>
        </p:nvSpPr>
        <p:spPr>
          <a:xfrm>
            <a:off x="118120" y="176272"/>
            <a:ext cx="3889648" cy="395536"/>
          </a:xfrm>
          <a:prstGeom prst="rect">
            <a:avLst/>
          </a:prstGeom>
        </p:spPr>
        <p:txBody>
          <a:bodyPr vert="horz" lIns="0" rIns="0" bIns="0" anchor="b">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algn="ctr"/>
            <a:r>
              <a:rPr lang="en-US" altLang="ja-JP" sz="2000" dirty="0" smtClean="0">
                <a:solidFill>
                  <a:schemeClr val="accent1">
                    <a:lumMod val="75000"/>
                  </a:schemeClr>
                </a:solidFill>
                <a:latin typeface="HG丸ｺﾞｼｯｸM-PRO" panose="020F0600000000000000" pitchFamily="50" charset="-128"/>
                <a:ea typeface="HG丸ｺﾞｼｯｸM-PRO" panose="020F0600000000000000" pitchFamily="50" charset="-128"/>
              </a:rPr>
              <a:t>【</a:t>
            </a:r>
            <a:r>
              <a:rPr lang="ja-JP" altLang="en-US" sz="2000" smtClean="0">
                <a:solidFill>
                  <a:schemeClr val="accent1">
                    <a:lumMod val="75000"/>
                  </a:schemeClr>
                </a:solidFill>
                <a:latin typeface="HG丸ｺﾞｼｯｸM-PRO" panose="020F0600000000000000" pitchFamily="50" charset="-128"/>
                <a:ea typeface="HG丸ｺﾞｼｯｸM-PRO" panose="020F0600000000000000" pitchFamily="50" charset="-128"/>
              </a:rPr>
              <a:t>外来治療</a:t>
            </a:r>
            <a:r>
              <a:rPr lang="ja-JP" altLang="en-US" sz="2000">
                <a:solidFill>
                  <a:schemeClr val="accent1">
                    <a:lumMod val="75000"/>
                  </a:schemeClr>
                </a:solidFill>
                <a:latin typeface="HG丸ｺﾞｼｯｸM-PRO" panose="020F0600000000000000" pitchFamily="50" charset="-128"/>
                <a:ea typeface="HG丸ｺﾞｼｯｸM-PRO" panose="020F0600000000000000" pitchFamily="50" charset="-128"/>
              </a:rPr>
              <a:t>センター</a:t>
            </a:r>
            <a:r>
              <a:rPr lang="ja-JP" altLang="en-US" sz="2000" smtClean="0">
                <a:solidFill>
                  <a:schemeClr val="accent1">
                    <a:lumMod val="75000"/>
                  </a:schemeClr>
                </a:solidFill>
                <a:latin typeface="HG丸ｺﾞｼｯｸM-PRO" panose="020F0600000000000000" pitchFamily="50" charset="-128"/>
                <a:ea typeface="HG丸ｺﾞｼｯｸM-PRO" panose="020F0600000000000000" pitchFamily="50" charset="-128"/>
              </a:rPr>
              <a:t>見取り図</a:t>
            </a:r>
            <a:r>
              <a:rPr lang="en-US" altLang="ja-JP" sz="2000" dirty="0" smtClean="0">
                <a:solidFill>
                  <a:schemeClr val="accent1">
                    <a:lumMod val="75000"/>
                  </a:schemeClr>
                </a:solidFill>
                <a:latin typeface="HG丸ｺﾞｼｯｸM-PRO" panose="020F0600000000000000" pitchFamily="50" charset="-128"/>
                <a:ea typeface="HG丸ｺﾞｼｯｸM-PRO" panose="020F0600000000000000" pitchFamily="50" charset="-128"/>
              </a:rPr>
              <a:t>】</a:t>
            </a:r>
            <a:endParaRPr lang="ja-JP" altLang="en-US" sz="200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360" y="755576"/>
            <a:ext cx="11576028" cy="8064896"/>
          </a:xfrm>
        </p:spPr>
      </p:pic>
      <p:sp>
        <p:nvSpPr>
          <p:cNvPr id="7" name="円/楕円 6"/>
          <p:cNvSpPr/>
          <p:nvPr/>
        </p:nvSpPr>
        <p:spPr>
          <a:xfrm>
            <a:off x="9912424" y="3203848"/>
            <a:ext cx="1368152" cy="9347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p>
        </p:txBody>
      </p:sp>
      <p:sp>
        <p:nvSpPr>
          <p:cNvPr id="8" name="下矢印 7"/>
          <p:cNvSpPr/>
          <p:nvPr/>
        </p:nvSpPr>
        <p:spPr>
          <a:xfrm>
            <a:off x="10404478" y="2483768"/>
            <a:ext cx="384043" cy="64007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p>
        </p:txBody>
      </p:sp>
    </p:spTree>
    <p:extLst>
      <p:ext uri="{BB962C8B-B14F-4D97-AF65-F5344CB8AC3E}">
        <p14:creationId xmlns:p14="http://schemas.microsoft.com/office/powerpoint/2010/main" val="730553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2069</TotalTime>
  <Words>527</Words>
  <Application>Microsoft Office PowerPoint</Application>
  <PresentationFormat>ユーザー設定</PresentationFormat>
  <Paragraphs>206</Paragraphs>
  <Slides>8</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vt:i4>
      </vt:variant>
    </vt:vector>
  </HeadingPairs>
  <TitlesOfParts>
    <vt:vector size="16" baseType="lpstr">
      <vt:lpstr>HG丸ｺﾞｼｯｸM-PRO</vt:lpstr>
      <vt:lpstr>ＭＳ Ｐゴシック</vt:lpstr>
      <vt:lpstr>Arial</vt:lpstr>
      <vt:lpstr>Calibri</vt:lpstr>
      <vt:lpstr>Calibri Light</vt:lpstr>
      <vt:lpstr>Times New Roman</vt:lpstr>
      <vt:lpstr>Wingdings</vt:lpstr>
      <vt:lpstr>Office テーマ</vt:lpstr>
      <vt:lpstr>外来がん薬物療法を受ける患者様へ 外来治療センターのご案内</vt:lpstr>
      <vt:lpstr>外来治療センターのご案内</vt:lpstr>
      <vt:lpstr>外来化学療法室の利用にあたって </vt:lpstr>
      <vt:lpstr>外来化学療法室の利用にあたって </vt:lpstr>
      <vt:lpstr>PowerPoint プレゼンテーション</vt:lpstr>
      <vt:lpstr>外来化学療法室の利用にあたって </vt:lpstr>
      <vt:lpstr>PowerPoint プレゼンテーション</vt:lpstr>
      <vt:lpstr>【外来治療センター見取り図】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外来治療センターのご案内 ～がん薬物療法を受ける患者様へ～</dc:title>
  <dc:creator>misao</dc:creator>
  <cp:lastModifiedBy>WS1679</cp:lastModifiedBy>
  <cp:revision>224</cp:revision>
  <cp:lastPrinted>2023-10-24T05:26:05Z</cp:lastPrinted>
  <dcterms:created xsi:type="dcterms:W3CDTF">2020-02-23T11:57:51Z</dcterms:created>
  <dcterms:modified xsi:type="dcterms:W3CDTF">2023-11-08T07:51:31Z</dcterms:modified>
</cp:coreProperties>
</file>